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Merriweather Light"/>
      <p:regular r:id="rId49"/>
      <p:bold r:id="rId50"/>
      <p:italic r:id="rId51"/>
      <p:boldItalic r:id="rId52"/>
    </p:embeddedFont>
    <p:embeddedFont>
      <p:font typeface="Vidaloka"/>
      <p:regular r:id="rId53"/>
    </p:embeddedFont>
    <p:embeddedFont>
      <p:font typeface="Barlow"/>
      <p:regular r:id="rId54"/>
      <p:bold r:id="rId55"/>
      <p:italic r:id="rId56"/>
      <p:boldItalic r:id="rId57"/>
    </p:embeddedFont>
    <p:embeddedFont>
      <p:font typeface="Roboto"/>
      <p:regular r:id="rId58"/>
      <p:bold r:id="rId59"/>
      <p:italic r:id="rId60"/>
      <p:boldItalic r:id="rId61"/>
    </p:embeddedFont>
    <p:embeddedFont>
      <p:font typeface="Montserrat"/>
      <p:regular r:id="rId62"/>
      <p:bold r:id="rId63"/>
      <p:italic r:id="rId64"/>
      <p:boldItalic r:id="rId65"/>
    </p:embeddedFont>
    <p:embeddedFont>
      <p:font typeface="Open Sans SemiBold"/>
      <p:regular r:id="rId66"/>
      <p:bold r:id="rId67"/>
      <p:italic r:id="rId68"/>
      <p:boldItalic r:id="rId69"/>
    </p:embeddedFont>
    <p:embeddedFont>
      <p:font typeface="Russo One"/>
      <p:regular r:id="rId70"/>
    </p:embeddedFont>
    <p:embeddedFont>
      <p:font typeface="Overpass Light"/>
      <p:regular r:id="rId71"/>
      <p:bold r:id="rId72"/>
      <p:italic r:id="rId73"/>
      <p:boldItalic r:id="rId74"/>
    </p:embeddedFont>
    <p:embeddedFont>
      <p:font typeface="Barlow Medium"/>
      <p:regular r:id="rId75"/>
      <p:bold r:id="rId76"/>
      <p:italic r:id="rId77"/>
      <p:boldItalic r:id="rId78"/>
    </p:embeddedFont>
    <p:embeddedFont>
      <p:font typeface="Crimson Text"/>
      <p:regular r:id="rId79"/>
      <p:bold r:id="rId80"/>
      <p:italic r:id="rId81"/>
      <p:boldItalic r:id="rId82"/>
    </p:embeddedFont>
    <p:embeddedFont>
      <p:font typeface="Public Sans Light"/>
      <p:regular r:id="rId83"/>
      <p:bold r:id="rId84"/>
      <p:italic r:id="rId85"/>
      <p:boldItalic r:id="rId86"/>
    </p:embeddedFont>
    <p:embeddedFont>
      <p:font typeface="Open Sans"/>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581A13-8ACE-403C-8A34-285D0F92C6C9}">
  <a:tblStyle styleId="{83581A13-8ACE-403C-8A34-285D0F92C6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ublicSansLight-bold.fntdata"/><Relationship Id="rId83" Type="http://schemas.openxmlformats.org/officeDocument/2006/relationships/font" Target="fonts/PublicSansLight-regular.fntdata"/><Relationship Id="rId42" Type="http://schemas.openxmlformats.org/officeDocument/2006/relationships/slide" Target="slides/slide35.xml"/><Relationship Id="rId86" Type="http://schemas.openxmlformats.org/officeDocument/2006/relationships/font" Target="fonts/PublicSansLight-boldItalic.fntdata"/><Relationship Id="rId41" Type="http://schemas.openxmlformats.org/officeDocument/2006/relationships/slide" Target="slides/slide34.xml"/><Relationship Id="rId85" Type="http://schemas.openxmlformats.org/officeDocument/2006/relationships/font" Target="fonts/PublicSansLight-italic.fntdata"/><Relationship Id="rId44" Type="http://schemas.openxmlformats.org/officeDocument/2006/relationships/slide" Target="slides/slide37.xml"/><Relationship Id="rId88" Type="http://schemas.openxmlformats.org/officeDocument/2006/relationships/font" Target="fonts/OpenSans-bold.fntdata"/><Relationship Id="rId43" Type="http://schemas.openxmlformats.org/officeDocument/2006/relationships/slide" Target="slides/slide36.xml"/><Relationship Id="rId87" Type="http://schemas.openxmlformats.org/officeDocument/2006/relationships/font" Target="fonts/OpenSans-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OpenSans-italic.fntdata"/><Relationship Id="rId80" Type="http://schemas.openxmlformats.org/officeDocument/2006/relationships/font" Target="fonts/CrimsonText-bold.fntdata"/><Relationship Id="rId82" Type="http://schemas.openxmlformats.org/officeDocument/2006/relationships/font" Target="fonts/CrimsonText-boldItalic.fntdata"/><Relationship Id="rId81" Type="http://schemas.openxmlformats.org/officeDocument/2006/relationships/font" Target="fonts/CrimsonTex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Merriweather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verpassLight-italic.fntdata"/><Relationship Id="rId72" Type="http://schemas.openxmlformats.org/officeDocument/2006/relationships/font" Target="fonts/OverpassLight-bold.fntdata"/><Relationship Id="rId31" Type="http://schemas.openxmlformats.org/officeDocument/2006/relationships/slide" Target="slides/slide24.xml"/><Relationship Id="rId75" Type="http://schemas.openxmlformats.org/officeDocument/2006/relationships/font" Target="fonts/BarlowMedium-regular.fntdata"/><Relationship Id="rId30" Type="http://schemas.openxmlformats.org/officeDocument/2006/relationships/slide" Target="slides/slide23.xml"/><Relationship Id="rId74" Type="http://schemas.openxmlformats.org/officeDocument/2006/relationships/font" Target="fonts/OverpassLight-boldItalic.fntdata"/><Relationship Id="rId33" Type="http://schemas.openxmlformats.org/officeDocument/2006/relationships/slide" Target="slides/slide26.xml"/><Relationship Id="rId77" Type="http://schemas.openxmlformats.org/officeDocument/2006/relationships/font" Target="fonts/BarlowMedium-italic.fntdata"/><Relationship Id="rId32" Type="http://schemas.openxmlformats.org/officeDocument/2006/relationships/slide" Target="slides/slide25.xml"/><Relationship Id="rId76" Type="http://schemas.openxmlformats.org/officeDocument/2006/relationships/font" Target="fonts/BarlowMedium-bold.fntdata"/><Relationship Id="rId35" Type="http://schemas.openxmlformats.org/officeDocument/2006/relationships/slide" Target="slides/slide28.xml"/><Relationship Id="rId79" Type="http://schemas.openxmlformats.org/officeDocument/2006/relationships/font" Target="fonts/CrimsonText-regular.fntdata"/><Relationship Id="rId34" Type="http://schemas.openxmlformats.org/officeDocument/2006/relationships/slide" Target="slides/slide27.xml"/><Relationship Id="rId78" Type="http://schemas.openxmlformats.org/officeDocument/2006/relationships/font" Target="fonts/BarlowMedium-boldItalic.fntdata"/><Relationship Id="rId71" Type="http://schemas.openxmlformats.org/officeDocument/2006/relationships/font" Target="fonts/OverpassLight-regular.fntdata"/><Relationship Id="rId70" Type="http://schemas.openxmlformats.org/officeDocument/2006/relationships/font" Target="fonts/RussoOne-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regular.fntdata"/><Relationship Id="rId61" Type="http://schemas.openxmlformats.org/officeDocument/2006/relationships/font" Target="fonts/Roboto-boldItalic.fntdata"/><Relationship Id="rId20" Type="http://schemas.openxmlformats.org/officeDocument/2006/relationships/slide" Target="slides/slide13.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5.xml"/><Relationship Id="rId66" Type="http://schemas.openxmlformats.org/officeDocument/2006/relationships/font" Target="fonts/OpenSansSemiBold-regular.fntdata"/><Relationship Id="rId21" Type="http://schemas.openxmlformats.org/officeDocument/2006/relationships/slide" Target="slides/slide14.xml"/><Relationship Id="rId65" Type="http://schemas.openxmlformats.org/officeDocument/2006/relationships/font" Target="fonts/Montserrat-boldItalic.fntdata"/><Relationship Id="rId24" Type="http://schemas.openxmlformats.org/officeDocument/2006/relationships/slide" Target="slides/slide17.xml"/><Relationship Id="rId68" Type="http://schemas.openxmlformats.org/officeDocument/2006/relationships/font" Target="fonts/OpenSansSemiBold-italic.fntdata"/><Relationship Id="rId23" Type="http://schemas.openxmlformats.org/officeDocument/2006/relationships/slide" Target="slides/slide16.xml"/><Relationship Id="rId67" Type="http://schemas.openxmlformats.org/officeDocument/2006/relationships/font" Target="fonts/OpenSansSemiBold-bold.fntdata"/><Relationship Id="rId60" Type="http://schemas.openxmlformats.org/officeDocument/2006/relationships/font" Target="fonts/Roboto-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erriweatherLight-italic.fntdata"/><Relationship Id="rId50" Type="http://schemas.openxmlformats.org/officeDocument/2006/relationships/font" Target="fonts/MerriweatherLight-bold.fntdata"/><Relationship Id="rId53" Type="http://schemas.openxmlformats.org/officeDocument/2006/relationships/font" Target="fonts/Vidaloka-regular.fntdata"/><Relationship Id="rId52" Type="http://schemas.openxmlformats.org/officeDocument/2006/relationships/font" Target="fonts/MerriweatherLight-boldItalic.fntdata"/><Relationship Id="rId11" Type="http://schemas.openxmlformats.org/officeDocument/2006/relationships/slide" Target="slides/slide4.xml"/><Relationship Id="rId55" Type="http://schemas.openxmlformats.org/officeDocument/2006/relationships/font" Target="fonts/Barlow-bold.fntdata"/><Relationship Id="rId10" Type="http://schemas.openxmlformats.org/officeDocument/2006/relationships/slide" Target="slides/slide3.xml"/><Relationship Id="rId54" Type="http://schemas.openxmlformats.org/officeDocument/2006/relationships/font" Target="fonts/Barlow-regular.fntdata"/><Relationship Id="rId13" Type="http://schemas.openxmlformats.org/officeDocument/2006/relationships/slide" Target="slides/slide6.xml"/><Relationship Id="rId57" Type="http://schemas.openxmlformats.org/officeDocument/2006/relationships/font" Target="fonts/Barlow-boldItalic.fntdata"/><Relationship Id="rId12" Type="http://schemas.openxmlformats.org/officeDocument/2006/relationships/slide" Target="slides/slide5.xml"/><Relationship Id="rId56" Type="http://schemas.openxmlformats.org/officeDocument/2006/relationships/font" Target="fonts/Barlow-italic.fntdata"/><Relationship Id="rId90" Type="http://schemas.openxmlformats.org/officeDocument/2006/relationships/font" Target="fonts/OpenSans-boldItalic.fntdata"/><Relationship Id="rId15" Type="http://schemas.openxmlformats.org/officeDocument/2006/relationships/slide" Target="slides/slide8.xml"/><Relationship Id="rId59" Type="http://schemas.openxmlformats.org/officeDocument/2006/relationships/font" Target="fonts/Roboto-bold.fntdata"/><Relationship Id="rId14" Type="http://schemas.openxmlformats.org/officeDocument/2006/relationships/slide" Target="slides/slide7.xml"/><Relationship Id="rId58" Type="http://schemas.openxmlformats.org/officeDocument/2006/relationships/font" Target="fonts/Roboto-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d661e25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d661e25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Good afternoon everyone. My team and I would like to present to you our project on exploring portfolio decarbonisation using AI and Machine Learning. My name is Kelvin and this is my team consisting of Nelson, Jun Heng, Alicia and our team lead Xinyi.</a:t>
            </a:r>
            <a:endParaRPr sz="1050">
              <a:solidFill>
                <a:schemeClr val="dk1"/>
              </a:solidFill>
            </a:endParaRPr>
          </a:p>
          <a:p>
            <a:pPr indent="0" lvl="0" marL="0" rtl="0" algn="l">
              <a:lnSpc>
                <a:spcPct val="115000"/>
              </a:lnSpc>
              <a:spcBef>
                <a:spcPts val="0"/>
              </a:spcBef>
              <a:spcAft>
                <a:spcPts val="0"/>
              </a:spcAft>
              <a:buNone/>
            </a:pPr>
            <a:r>
              <a:t/>
            </a:r>
            <a:endParaRPr sz="105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0597b453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0597b453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Thank you Nelson. Now I will be talking about data analysis. </a:t>
            </a:r>
            <a:r>
              <a:rPr lang="en" sz="1000">
                <a:solidFill>
                  <a:schemeClr val="dk1"/>
                </a:solidFill>
                <a:latin typeface="Roboto"/>
                <a:ea typeface="Roboto"/>
                <a:cs typeface="Roboto"/>
                <a:sym typeface="Roboto"/>
              </a:rPr>
              <a:t>Our 3 main approaches towards data analysis, are sentiment analysis, topic modelling and bigram analysis. The ultimate goal is to make use of these 3 approaches to do a comparison between 2 companies on our dashboard. </a:t>
            </a:r>
            <a:endParaRPr>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0660009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0660009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approach will be sentiment analysis.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c1dff23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c1dff23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Using the data frame for each of the 4 different types of financial institutions, we computed the sentiment score for each of the sentences for each company. The sentiment score is calculated using 2 different components. The first component consists of using the TextBlob library available in python which gives us a general overall sentiment level of each sentence, with a score ranging from -1 to 1. However, this alone does not give an accurate gauge of the company’s level of optimism towards decarbonisation. Thus, we wrote a function to calculate the frequency of ESG and decarbonisation related keywords for each of the sentences. Some examples of these keywords include “clean technology”, “sustainable technology” and “green bonds”.  Finally, the overall final sentiment level is calculated using the formula illustrated below. Based on the formula shown below, if a company has a higher number of esg keywords and unique keywords, the sentiment score computed will be higher.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0883963a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0883963a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With the sentiment score generated, We can move on to conduct sentiment analysis. The main purpose of our sentiment analysis is to gather results on each company’s overall sentiments towards portfolio decarbonization, whether they are favourable towards it or against it. Based on our analysis, 19% of the companies are deemed to be optimistic towards decarbonisation, 68% have a neutral stance towards decarbonisation whereas the remaining 13% of the companies are pessimistic.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15c4fa4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15c4fa4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table shows the </a:t>
            </a:r>
            <a:r>
              <a:rPr lang="en"/>
              <a:t>accuracy</a:t>
            </a:r>
            <a:r>
              <a:rPr lang="en"/>
              <a:t> score, recall and F1 for the various machine learning models we used to predict the sentiment labels of unseen sentences. The metrics are computed based on the average of the 4 financial institutions. We could see that Decision Tree fared the best for both recall and f1 score, whereas logistic regression achieved a higher accuracy score.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0660009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00660009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next text analysis technique that we implemented is topic modelling.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06865531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06865531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It is a useful technique that helped us in discovering a set of topics and words from our collection of company reports. Specifically, the Latent Dirichlet Allocation Mallet algorithm( or LDAMallet for short) from the Gensim package was used in our implementation. LDA is a method to find the mixture of words associated with each topic. Words are aggregated depending on the K topics that capture the hidden variables.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goal of topic modelling is to summarise complex reports into specific themes such as decarbonization related vs decarbonization unrelated. This is helpful for us to infer the distribution of decarbonization related topics in each company’s report.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006865531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006865531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The challenge of topic modelling is to extract a good quality of topics that are clear and meaningful and this depends heavily on the optimal number of topics. To assess the quality of the learned topics and to understand how our model is performing, we make use of the coherence score. Coherence score </a:t>
            </a:r>
            <a:r>
              <a:rPr lang="en" sz="1200">
                <a:solidFill>
                  <a:srgbClr val="202124"/>
                </a:solidFill>
                <a:highlight>
                  <a:srgbClr val="FFFFFF"/>
                </a:highlight>
              </a:rPr>
              <a:t>scores a single topic </a:t>
            </a:r>
            <a:r>
              <a:rPr lang="en">
                <a:solidFill>
                  <a:srgbClr val="202124"/>
                </a:solidFill>
                <a:highlight>
                  <a:srgbClr val="FFFFFF"/>
                </a:highlight>
              </a:rPr>
              <a:t>by measuring the degree of semantic similarity between high scoring words in the topic.</a:t>
            </a:r>
            <a:r>
              <a:rPr lang="en">
                <a:solidFill>
                  <a:schemeClr val="dk1"/>
                </a:solidFill>
                <a:highlight>
                  <a:srgbClr val="FFFFFF"/>
                </a:highlight>
              </a:rPr>
              <a:t> A higher coherence score implies a better model. Therefore, our approach is </a:t>
            </a:r>
            <a:r>
              <a:rPr lang="en">
                <a:solidFill>
                  <a:srgbClr val="111111"/>
                </a:solidFill>
                <a:highlight>
                  <a:srgbClr val="FFFFFF"/>
                </a:highlight>
              </a:rPr>
              <a:t>to build many LDA models with different values of the number of topics and pick the one that gives the highest coherence value. The optimal number of topics will change accordingly depending on the input data. For our current dataset, we chose the model with 12 topics </a:t>
            </a:r>
            <a:r>
              <a:rPr lang="en">
                <a:solidFill>
                  <a:schemeClr val="dk1"/>
                </a:solidFill>
              </a:rPr>
              <a:t>as it attained the highest coherence score of 0.7024. </a:t>
            </a:r>
            <a:endParaRPr>
              <a:solidFill>
                <a:schemeClr val="dk1"/>
              </a:solidFill>
            </a:endParaRPr>
          </a:p>
          <a:p>
            <a:pPr indent="0" lvl="0" marL="0" rtl="0" algn="l">
              <a:spcBef>
                <a:spcPts val="0"/>
              </a:spcBef>
              <a:spcAft>
                <a:spcPts val="0"/>
              </a:spcAft>
              <a:buNone/>
            </a:pPr>
            <a:r>
              <a:t/>
            </a:r>
            <a:endParaRPr>
              <a:solidFill>
                <a:srgbClr val="11111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06865531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06865531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building the optimal LDA model, (*) our algorithm will determine whether a topic is decarbonization related or not </a:t>
            </a:r>
            <a:r>
              <a:rPr lang="en"/>
              <a:t>depending</a:t>
            </a:r>
            <a:r>
              <a:rPr lang="en"/>
              <a:t> on the </a:t>
            </a:r>
            <a:r>
              <a:rPr lang="en"/>
              <a:t>keywords</a:t>
            </a:r>
            <a:r>
              <a:rPr lang="en"/>
              <a:t> that make up each topic. For instance, topic that consists of keywords such as climate, green and carbon will be considered as topic related to decarbonization. (*) Finally, we were able to calculate the distribution of decarbonization related sentences for each company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0660009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0660009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optimal LDA model, we were able to extract sentences related to portfolio decarbonization and we proceeded to conduct bigram analysis on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15c4fa41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15c4fa41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ESG in essence, refers to the investment of financial assets and decisions with respect to environmental, social and corporate governance factors. ESG assets will hit $53 trillion dollars in value by 2025, which reflects the rising importance in investing in ESG assets over the next few years. Corporate entities have also pledged themselves to various ESG initiatives and standards to reduce harmful impacts on various aspects on ESG. All these records are in form of PDF reports and unstructured texts which can be tedious to analyse and visualise.</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06865531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06865531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 The </a:t>
            </a:r>
            <a:r>
              <a:rPr lang="en">
                <a:solidFill>
                  <a:schemeClr val="dk1"/>
                </a:solidFill>
                <a:highlight>
                  <a:srgbClr val="FFFFFF"/>
                </a:highlight>
              </a:rPr>
              <a:t>TfidfVectorizer library was used for this analysis. Bigrams are especially useful since a very large text dataset is used. Furthermore, pairs of consecutive words might capture structure that is not present when one is just counting single words, and may provide context that makes words more understandable. For example, “green bond” is more informative than “green” and similarly, “sustainable finance” is more explanatory than “finance”. We observe that bigrams can effectively reflect the key decarbonization topics that are discussed by a company and informs users of its decarbonization approach and targets. This increases the relevance of the information intended to be shown on the dashboard.</a:t>
            </a:r>
            <a:endParaRPr>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01620883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01620883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22222"/>
                </a:solidFill>
                <a:highlight>
                  <a:schemeClr val="lt1"/>
                </a:highlight>
              </a:rPr>
              <a:t>Thank you Jun Heng. So, at this point, we have already tackled various processes which includes transforming the unstructured data into structured form and using machine learning algorithms to conduct data analysis. The last step would be to represent the data on a dashboard such that stakeholders at NatWest Markets will be able to derive actionable insights and make better investment decisions. </a:t>
            </a:r>
            <a:endParaRPr strike="sngStrike">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a52c049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a52c049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22222"/>
                </a:solidFill>
                <a:highlight>
                  <a:srgbClr val="F5F2EE"/>
                </a:highlight>
              </a:rPr>
              <a:t>Here are 3 objectives we hope to achieve using our dashboard. Using diverse data visualization charts, we want to present relevant &amp; informative metrics in a way to  help our stakeholders in making decisions. To ensure that our dashboard is user friendly and interactive, we included dropdown tabs, chart zoom and tooltip features. </a:t>
            </a:r>
            <a:r>
              <a:rPr lang="en">
                <a:solidFill>
                  <a:srgbClr val="222222"/>
                </a:solidFill>
                <a:highlight>
                  <a:srgbClr val="F5F2EE"/>
                </a:highlight>
              </a:rPr>
              <a:t>We will now be conducting a demo to show how our dashboard functions and how we have chosen to display these data in the best way.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fc3a7d57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fc3a7d57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en" sz="1000">
                <a:solidFill>
                  <a:schemeClr val="dk1"/>
                </a:solidFill>
                <a:latin typeface="Roboto"/>
                <a:ea typeface="Roboto"/>
                <a:cs typeface="Roboto"/>
                <a:sym typeface="Roboto"/>
              </a:rPr>
              <a:t>Moving on, w</a:t>
            </a:r>
            <a:r>
              <a:rPr lang="en" sz="1000">
                <a:solidFill>
                  <a:schemeClr val="dk1"/>
                </a:solidFill>
                <a:latin typeface="Roboto"/>
                <a:ea typeface="Roboto"/>
                <a:cs typeface="Roboto"/>
                <a:sym typeface="Roboto"/>
              </a:rPr>
              <a:t>e believe that future enhancements can be made to bring further benefits to Natwest Markets. Firstly, the current time required to train our LDA model can be quite long and may be a hindrance for users seeking a time-efficient implementation. Some options that may have the potential of speeding up the current process includes exploring with trigrams or different lemmatization options. Next, to make our dashboard even more user-friendly, we propose including more interactive elements such as increasing the number of filter options and introducing drill downs on our bigram plot.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Time constraints, GPU constraints we were not able to do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Summary of your learning (key takeaways)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c3a7d57a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fc3a7d57a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this has been an invaluable learning </a:t>
            </a:r>
            <a:r>
              <a:rPr lang="en"/>
              <a:t>experience</a:t>
            </a:r>
            <a:r>
              <a:rPr lang="en"/>
              <a:t> for us. Firstly, we have better understood the issues and problems faced by </a:t>
            </a:r>
            <a:r>
              <a:rPr lang="en"/>
              <a:t>financial</a:t>
            </a:r>
            <a:r>
              <a:rPr lang="en"/>
              <a:t> </a:t>
            </a:r>
            <a:r>
              <a:rPr lang="en"/>
              <a:t>institutions, especially in the face of a low carbon future. Next, this project provided us with a platform to hone new skills in NLP and lastly, for the opportunity to work as a team to overcome challenges and achieve project goals.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d661e25b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d661e25b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forward, we would like to reassure NatWest Markets that this is not a one off project. Our algorithm has the capability to take in a whole new set of data, run the machine learning algorithms once again and display an updated but still accurate dashboard. The detailed procedure has been documented in the user guide which will be included during the hand over. Overall, our group is very thankful to have this opportunity to work with Natwest Markets and we truly appreciate the guidance from Prof Lee and Mr Puneet. We hope that our project will be beneficial to the company in the long run.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0660009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00660009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we have come to the end of the presentation. Thank you and we are open to any questions.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0b0b66d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00b0b66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to Q&amp;A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15c4fa41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15c4fa41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fc3a7d57a6_1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fc3a7d57a6_1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d661e25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d661e25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In our project scope, we aim to extract and understand information pertaining decarbonisation. We aim to consolidate the decarbonisation targets and approaches across different financial </a:t>
            </a:r>
            <a:r>
              <a:rPr lang="en" sz="1050">
                <a:solidFill>
                  <a:schemeClr val="dk1"/>
                </a:solidFill>
              </a:rPr>
              <a:t>institution</a:t>
            </a:r>
            <a:r>
              <a:rPr lang="en" sz="1050">
                <a:solidFill>
                  <a:schemeClr val="dk1"/>
                </a:solidFill>
              </a:rPr>
              <a:t>. Since most of the data that we will be dealing with is unstructured data, we would also aim to convert them into useful metrics to facilitate decision making</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00597b45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00597b45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20202"/>
                </a:solidFill>
                <a:highlight>
                  <a:schemeClr val="lt1"/>
                </a:highlight>
              </a:rPr>
              <a:t>Thank you Jun Heng. So, a</a:t>
            </a:r>
            <a:r>
              <a:rPr lang="en">
                <a:solidFill>
                  <a:srgbClr val="020202"/>
                </a:solidFill>
                <a:highlight>
                  <a:schemeClr val="lt1"/>
                </a:highlight>
              </a:rPr>
              <a:t>t this point, we have already tackled various processes which includes transforming the unstructured data into structured form and using machine learning algorithms to conduct data analysis. The last step would be to represent the data on a dashboard such that stakeholders at NatWest Markets will be able to derive actionable insights and make better investment decisions. We will now be conducting a demo to show how our dashboard functions and how we have chosen to display these data in the best way. </a:t>
            </a:r>
            <a:endParaRPr>
              <a:solidFill>
                <a:srgbClr val="020202"/>
              </a:solidFill>
              <a:highlight>
                <a:schemeClr val="lt1"/>
              </a:highlight>
            </a:endParaRPr>
          </a:p>
          <a:p>
            <a:pPr indent="0" lvl="0" marL="0" rtl="0" algn="l">
              <a:spcBef>
                <a:spcPts val="0"/>
              </a:spcBef>
              <a:spcAft>
                <a:spcPts val="0"/>
              </a:spcAft>
              <a:buNone/>
            </a:pPr>
            <a:r>
              <a:t/>
            </a:r>
            <a:endParaRPr>
              <a:solidFill>
                <a:srgbClr val="020202"/>
              </a:solidFill>
              <a:highlight>
                <a:schemeClr val="lt1"/>
              </a:highlight>
            </a:endParaRPr>
          </a:p>
          <a:p>
            <a:pPr indent="0" lvl="0" marL="0" rtl="0" algn="l">
              <a:spcBef>
                <a:spcPts val="0"/>
              </a:spcBef>
              <a:spcAft>
                <a:spcPts val="0"/>
              </a:spcAft>
              <a:buNone/>
            </a:pPr>
            <a:r>
              <a:t/>
            </a:r>
            <a:endParaRPr>
              <a:solidFill>
                <a:srgbClr val="020202"/>
              </a:solidFill>
              <a:highlight>
                <a:schemeClr val="lt1"/>
              </a:highlight>
            </a:endParaRPr>
          </a:p>
          <a:p>
            <a:pPr indent="0" lvl="0" marL="0" rtl="0" algn="l">
              <a:spcBef>
                <a:spcPts val="0"/>
              </a:spcBef>
              <a:spcAft>
                <a:spcPts val="0"/>
              </a:spcAft>
              <a:buClr>
                <a:schemeClr val="dk1"/>
              </a:buClr>
              <a:buSzPts val="1100"/>
              <a:buFont typeface="Arial"/>
              <a:buNone/>
            </a:pPr>
            <a:r>
              <a:rPr lang="en" strike="sngStrike">
                <a:solidFill>
                  <a:srgbClr val="020202"/>
                </a:solidFill>
                <a:highlight>
                  <a:schemeClr val="lt1"/>
                </a:highlight>
              </a:rPr>
              <a:t>We will be moving </a:t>
            </a:r>
            <a:r>
              <a:rPr lang="en" strike="sngStrike">
                <a:solidFill>
                  <a:schemeClr val="dk1"/>
                </a:solidFill>
                <a:highlight>
                  <a:schemeClr val="lt1"/>
                </a:highlight>
              </a:rPr>
              <a:t>on to explain how we have chosen to display these data in the best way, making it easy to analyze and actionable for our intended users.</a:t>
            </a:r>
            <a:endParaRPr strike="sngStrike">
              <a:solidFill>
                <a:schemeClr val="dk1"/>
              </a:solidFill>
            </a:endParaRPr>
          </a:p>
          <a:p>
            <a:pPr indent="0" lvl="0" marL="0" rtl="0" algn="l">
              <a:spcBef>
                <a:spcPts val="0"/>
              </a:spcBef>
              <a:spcAft>
                <a:spcPts val="0"/>
              </a:spcAft>
              <a:buNone/>
            </a:pPr>
            <a:r>
              <a:rPr lang="en" strike="sngStrike"/>
              <a:t>With data from </a:t>
            </a:r>
            <a:endParaRPr strike="sng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0597b453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0597b453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there are 2 dropdown filters on the first interface. (*)  Users will first select the type of financial institution from asian banks, asset managers, insurance and pension funds. Then they may proceed to select a particular company that they are interested in. Users have 2 methods of achieving this. They can either scroll through the dropdown menu or directly type their search option into the box.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00597b45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00597b45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 company is selected, the metrics below will be refreshed instantly. </a:t>
            </a:r>
            <a:r>
              <a:rPr lang="en"/>
              <a:t>To start off, we have a gauge chart displaying the overall sentiment level of a company. (*) The goal is to first provide users will an overall picture of how well a company is progressing towards portfolio decarbonization. It is a good summarization of a company’s attitude and level of commitment towards decarbonization. The sentiment level ranges from 0 to 1, with 0 representing pessimism towards portfolio decarbonization &amp; 1 representing optimism towards it. The black bar and top number represents the company’s score while the red line and bottom number is the comparison with the average. Taking Aegon as a reference, it has a sentiment level of 0.14 which is 0.26 lower than the average of all companies that are Asset Managers.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00597b453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00597b453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explore the decarbonization performance of a company, </a:t>
            </a:r>
            <a:r>
              <a:rPr lang="en"/>
              <a:t>we have the next bar chart which compares the company’s decarbonization disclosure with the average of all companies from the same type of financial institution. (*) This score is a measure of how much as company discusses about their decarbonization effort in their reports. A higher score indicates that the company is more transparent about releasing information regarding reduction of carbon footprints. Thus, users may infer that these companies are more actively working towards achieving their decarbonization goals and aligning low-carbon operations with their overall business strategies. </a:t>
            </a:r>
            <a:r>
              <a:rPr lang="en">
                <a:solidFill>
                  <a:schemeClr val="dk1"/>
                </a:solidFill>
              </a:rPr>
              <a:t>As part of their decarbonization disclosure, companies also informs stakeholders about the global initiatives that they are actively participating in. Therefore, the next two visualizations will provide us with deeper insight on it.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00597b453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00597b453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bar chart displays the number of</a:t>
            </a:r>
            <a:r>
              <a:rPr lang="en"/>
              <a:t> global standards and initiatives that a company is committed to. (*) Our algorithm extracts the relevant </a:t>
            </a:r>
            <a:r>
              <a:rPr lang="en"/>
              <a:t>initiatives</a:t>
            </a:r>
            <a:r>
              <a:rPr lang="en"/>
              <a:t> from each report and total them up for each company. Some examples of initiatives and standards are Carbon Disclosure Project and UN Global Compact. This metric shows the company’s level of support towar</a:t>
            </a:r>
            <a:r>
              <a:rPr lang="en">
                <a:solidFill>
                  <a:srgbClr val="020202"/>
                </a:solidFill>
              </a:rPr>
              <a:t>ds the</a:t>
            </a:r>
            <a:r>
              <a:rPr lang="en">
                <a:solidFill>
                  <a:srgbClr val="020202"/>
                </a:solidFill>
              </a:rPr>
              <a:t> adoption of industry standards and guidelines. </a:t>
            </a:r>
            <a:r>
              <a:rPr lang="en">
                <a:solidFill>
                  <a:schemeClr val="dk1"/>
                </a:solidFill>
              </a:rPr>
              <a:t>A higher number thus implies that a company is making a more conscious effort to </a:t>
            </a:r>
            <a:r>
              <a:rPr lang="en">
                <a:solidFill>
                  <a:schemeClr val="dk1"/>
                </a:solidFill>
                <a:highlight>
                  <a:srgbClr val="FFFFFF"/>
                </a:highlight>
              </a:rPr>
              <a:t>consider ESG criteria in their decision making processes.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00597b453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00597b453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chart is a continuation from the </a:t>
            </a:r>
            <a:r>
              <a:rPr lang="en"/>
              <a:t>previous</a:t>
            </a:r>
            <a:r>
              <a:rPr lang="en"/>
              <a:t> metric. (*) It is a table that helps users dive deeper into the specific</a:t>
            </a:r>
            <a:r>
              <a:rPr lang="en"/>
              <a:t> initiatives and standards that a company is committed to. The table also comes with the </a:t>
            </a:r>
            <a:r>
              <a:rPr lang="en"/>
              <a:t>acronym</a:t>
            </a:r>
            <a:r>
              <a:rPr lang="en"/>
              <a:t> of the initiative and a short description. Users who are interested to find out if a company have signed up for a particular initiative or standard eg. TCFD, may look out for it under this table.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0597b453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00597b453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of all, we have put together the top 10 words that occur in a co</a:t>
            </a:r>
            <a:r>
              <a:rPr lang="en"/>
              <a:t>mpany’s reports. (*) The count of each word is displayed on the bar chart too. </a:t>
            </a:r>
            <a:r>
              <a:rPr lang="en">
                <a:solidFill>
                  <a:schemeClr val="dk1"/>
                </a:solidFill>
                <a:highlight>
                  <a:srgbClr val="FFFFFF"/>
                </a:highlight>
              </a:rPr>
              <a:t>These words highlight the commonly discussed topics by a company. For example, if the majority of the top ten words are related to decarbonization, the company is likely to be putting a greater focus on integrating decarbonization considerations into their portfolios and daily practices.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00597b45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00597b45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Comparing the decarbonization efforts of companies can be tedious and time consuming. When making business decisions, users are likely to have multiple internet browser tabs open to compare the companies they are interested in. To address this issue, we introduce our Company Comparison interface. It is an easy-to-use feature that enables users to compare companies faster and more efficiently.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00597b453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00597b453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Users can simply compare companies across the different key performance indicators by first selecting a type of financial institution, followed by choosing any two companies to compare. For the subsequent slides, I will be taking the example of comparing between 2 Singapore banks, namely DBS bank and OCBC bank.</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0597b453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00597b453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Moving on to the first visualization. (*) Our dashboard first starts off by comparing the overall sentiment level of each company, as well as its performance against the average. The goal is to first provide users with a rough impression of how each company is likely to fare against each other in terms of their decarbonization efforts. From the diagram, we observe that both DBS and OCBC are performing better than average, with DBS having a higher score than OCBC. This score is calculated based on two criteria, first based on the tone of how the report is written and second, based on the frequency of decarbonization related information in a report.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09cbee5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09cbee5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Lets talk about the current problem that many other companies like natwest markets are facing whilst collecting these data. Most of these data are in forms of text reports. It is humanly impossible to analyse large amounts of text data in a short amount of time. Therefore there is an increasing demand for natural language processing of these unstructured data to analyse latest trends and reports. This is crucial in making corporate and financial decisions</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00597b453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00597b453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To dive deeper into the latter (*), our second visualization provides a breakdown of the information in a report into decarbonization related and decarbonization unrelated. These pie charts are designed to compare the level of </a:t>
            </a:r>
            <a:r>
              <a:rPr lang="en">
                <a:solidFill>
                  <a:srgbClr val="222222"/>
                </a:solidFill>
                <a:highlight>
                  <a:srgbClr val="FFFFFF"/>
                </a:highlight>
              </a:rPr>
              <a:t>disclosure</a:t>
            </a:r>
            <a:r>
              <a:rPr lang="en">
                <a:solidFill>
                  <a:srgbClr val="222222"/>
                </a:solidFill>
                <a:highlight>
                  <a:srgbClr val="FFFFFF"/>
                </a:highlight>
              </a:rPr>
              <a:t> between companies and the level of transparency they each exercise.  As we transition into a low carbon economy, more and more investors are perceiving decarbonization disclosure as crucial in helping them make better assessment of a firm’s future business scenario, therefore we believe that this would be an useful metric for users.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00597b453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00597b453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Naturally, the next question that comes to mind would be what are some of the decarbonization related information discussed by each company. Therefore we conducted deeper analysis of these information and plotted them the next two diagrams. (*) These diagrams provides a more detailed overview of the top 10 occurring word pairs mentioned by each company. This enables users to better understand how a company is making progress and aligning their portfolio with a low carbon future. Looking at the bigrams of DBS, we can pick up that renewable energy and responsible financing are some key decarbonization themes that it is working towards.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09cbee57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09cbee57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To give an outline of what we planned to achieve in this project, we first utilise python packages to extract the data we could from the pdf files and frame it with some form of structure. We then use different models to classify and perform sentiment analysis based on different keywords found in the data reports. We then summarise the data and the metrics we have performed on the documents in a dashboard where users are able to quantify how well the corporate institution performs in their decarbonisation effort</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b7a93b0b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b7a93b0b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For our prototype, we have collected data from more than 115 companies from 4 types financial </a:t>
            </a:r>
            <a:r>
              <a:rPr lang="en" sz="1050">
                <a:solidFill>
                  <a:schemeClr val="dk1"/>
                </a:solidFill>
              </a:rPr>
              <a:t>institutions</a:t>
            </a:r>
            <a:r>
              <a:rPr lang="en" sz="1050">
                <a:solidFill>
                  <a:schemeClr val="dk1"/>
                </a:solidFill>
              </a:rPr>
              <a:t>. They are all from asian banks, pension funds, asset managers and insurance companies. We will now discuss in further detail how we prepare and preprocess these unstructured data.</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c3a7d57a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c3a7d57a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kelvin. For data extraction, we attempted several python packages, which are PyPDF2, pdfminer, and </a:t>
            </a:r>
            <a:r>
              <a:rPr lang="en"/>
              <a:t>Textrac</a:t>
            </a:r>
            <a:r>
              <a:rPr lang="en"/>
              <a:t>t.</a:t>
            </a:r>
            <a:endParaRPr/>
          </a:p>
          <a:p>
            <a:pPr indent="0" lvl="0" marL="0" rtl="0" algn="l">
              <a:spcBef>
                <a:spcPts val="0"/>
              </a:spcBef>
              <a:spcAft>
                <a:spcPts val="0"/>
              </a:spcAft>
              <a:buNone/>
            </a:pPr>
            <a:r>
              <a:rPr lang="en"/>
              <a:t>For PyPDF2, </a:t>
            </a:r>
            <a:r>
              <a:rPr lang="en" sz="1050">
                <a:solidFill>
                  <a:schemeClr val="dk1"/>
                </a:solidFill>
                <a:highlight>
                  <a:srgbClr val="FFFFFF"/>
                </a:highlight>
                <a:latin typeface="Roboto"/>
                <a:ea typeface="Roboto"/>
                <a:cs typeface="Roboto"/>
                <a:sym typeface="Roboto"/>
              </a:rPr>
              <a:t> </a:t>
            </a:r>
            <a:r>
              <a:rPr lang="en">
                <a:solidFill>
                  <a:schemeClr val="dk1"/>
                </a:solidFill>
                <a:highlight>
                  <a:srgbClr val="FFFFFF"/>
                </a:highlight>
              </a:rPr>
              <a:t>we found that the extracted text are not ordered logically and the rate of illogical ordering increases as the documents get more complex</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For textract, </a:t>
            </a:r>
            <a:r>
              <a:rPr lang="en" sz="1050">
                <a:solidFill>
                  <a:srgbClr val="3C4043"/>
                </a:solidFill>
                <a:highlight>
                  <a:srgbClr val="FFFFFF"/>
                </a:highlight>
                <a:latin typeface="Roboto"/>
                <a:ea typeface="Roboto"/>
                <a:cs typeface="Roboto"/>
                <a:sym typeface="Roboto"/>
              </a:rPr>
              <a:t>while </a:t>
            </a:r>
            <a:r>
              <a:rPr lang="en">
                <a:solidFill>
                  <a:schemeClr val="dk1"/>
                </a:solidFill>
                <a:highlight>
                  <a:srgbClr val="FFFFFF"/>
                </a:highlight>
              </a:rPr>
              <a:t>it works slightly better than PyPDF2, the biggest issue was that it is not compatible with windows.</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Finally, we opted for pymupdf as the text returned is in logical order and works well for all computers, hence it is overall the best solution for text </a:t>
            </a:r>
            <a:r>
              <a:rPr lang="en">
                <a:solidFill>
                  <a:schemeClr val="dk1"/>
                </a:solidFill>
                <a:highlight>
                  <a:srgbClr val="FFFFFF"/>
                </a:highlight>
              </a:rPr>
              <a:t>extraction</a:t>
            </a:r>
            <a:r>
              <a:rPr lang="en">
                <a:solidFill>
                  <a:schemeClr val="dk1"/>
                </a:solidFill>
                <a:highlight>
                  <a:srgbClr val="FFFFFF"/>
                </a:highlight>
              </a:rPr>
              <a:t> and we decided to </a:t>
            </a:r>
            <a:r>
              <a:rPr lang="en">
                <a:solidFill>
                  <a:schemeClr val="dk1"/>
                </a:solidFill>
                <a:highlight>
                  <a:srgbClr val="FFFFFF"/>
                </a:highlight>
              </a:rPr>
              <a:t>stick</a:t>
            </a:r>
            <a:r>
              <a:rPr lang="en">
                <a:solidFill>
                  <a:schemeClr val="dk1"/>
                </a:solidFill>
                <a:highlight>
                  <a:srgbClr val="FFFFFF"/>
                </a:highlight>
              </a:rPr>
              <a:t> to it.</a:t>
            </a:r>
            <a:endParaRPr>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09cbee57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009cbee57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1111"/>
                </a:solidFill>
                <a:highlight>
                  <a:srgbClr val="FFFFFF"/>
                </a:highlight>
              </a:rPr>
              <a:t>We have to download companies’ report from their website respectively for Textract to fetch data, as well as to process it using our machine learning models. After our code read in those reports, Textract can obtain text from those PDFs, and return a word file containing all the extracted information. This word file will then be pre-processed and ultimately, be used to build our model.</a:t>
            </a:r>
            <a:endParaRPr>
              <a:solidFill>
                <a:srgbClr val="11111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09cbee571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09cbee571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1111"/>
                </a:solidFill>
                <a:highlight>
                  <a:srgbClr val="FFFFFF"/>
                </a:highlight>
              </a:rPr>
              <a:t>After data extraction, we need to pre-process the data so that our machine learning models can process it.</a:t>
            </a:r>
            <a:endParaRPr>
              <a:solidFill>
                <a:srgbClr val="111111"/>
              </a:solidFill>
              <a:highlight>
                <a:srgbClr val="FFFFFF"/>
              </a:highlight>
            </a:endParaRPr>
          </a:p>
          <a:p>
            <a:pPr indent="0" lvl="0" marL="0" rtl="0" algn="l">
              <a:spcBef>
                <a:spcPts val="0"/>
              </a:spcBef>
              <a:spcAft>
                <a:spcPts val="0"/>
              </a:spcAft>
              <a:buNone/>
            </a:pPr>
            <a:r>
              <a:rPr lang="en">
                <a:solidFill>
                  <a:srgbClr val="111111"/>
                </a:solidFill>
                <a:highlight>
                  <a:srgbClr val="FFFFFF"/>
                </a:highlight>
              </a:rPr>
              <a:t>The first step is to conduct text cleaning, which we will drop special characters like punctuation marks, non-English sentences, and lowercase all text.</a:t>
            </a:r>
            <a:endParaRPr>
              <a:solidFill>
                <a:srgbClr val="111111"/>
              </a:solidFill>
              <a:highlight>
                <a:srgbClr val="FFFFFF"/>
              </a:highlight>
            </a:endParaRPr>
          </a:p>
          <a:p>
            <a:pPr indent="0" lvl="0" marL="0" rtl="0" algn="l">
              <a:spcBef>
                <a:spcPts val="0"/>
              </a:spcBef>
              <a:spcAft>
                <a:spcPts val="0"/>
              </a:spcAft>
              <a:buNone/>
            </a:pPr>
            <a:r>
              <a:rPr lang="en">
                <a:solidFill>
                  <a:srgbClr val="111111"/>
                </a:solidFill>
                <a:highlight>
                  <a:srgbClr val="FFFFFF"/>
                </a:highlight>
              </a:rPr>
              <a:t>The second step is to use tokenization, which breaks the text into smaller chunks so our machine learning models can analyse those.</a:t>
            </a:r>
            <a:endParaRPr>
              <a:solidFill>
                <a:srgbClr val="111111"/>
              </a:solidFill>
              <a:highlight>
                <a:srgbClr val="FFFFFF"/>
              </a:highlight>
            </a:endParaRPr>
          </a:p>
          <a:p>
            <a:pPr indent="0" lvl="0" marL="0" rtl="0" algn="l">
              <a:spcBef>
                <a:spcPts val="0"/>
              </a:spcBef>
              <a:spcAft>
                <a:spcPts val="0"/>
              </a:spcAft>
              <a:buNone/>
            </a:pPr>
            <a:r>
              <a:rPr lang="en">
                <a:solidFill>
                  <a:srgbClr val="111111"/>
                </a:solidFill>
                <a:highlight>
                  <a:srgbClr val="FFFFFF"/>
                </a:highlight>
              </a:rPr>
              <a:t>Third </a:t>
            </a:r>
            <a:r>
              <a:rPr lang="en">
                <a:solidFill>
                  <a:srgbClr val="111111"/>
                </a:solidFill>
                <a:highlight>
                  <a:srgbClr val="FFFFFF"/>
                </a:highlight>
              </a:rPr>
              <a:t>step</a:t>
            </a:r>
            <a:r>
              <a:rPr lang="en">
                <a:solidFill>
                  <a:srgbClr val="111111"/>
                </a:solidFill>
                <a:highlight>
                  <a:srgbClr val="FFFFFF"/>
                </a:highlight>
              </a:rPr>
              <a:t> is to remove </a:t>
            </a:r>
            <a:r>
              <a:rPr lang="en">
                <a:solidFill>
                  <a:srgbClr val="111111"/>
                </a:solidFill>
                <a:highlight>
                  <a:srgbClr val="FFFFFF"/>
                </a:highlight>
              </a:rPr>
              <a:t>stop words</a:t>
            </a:r>
            <a:r>
              <a:rPr lang="en">
                <a:solidFill>
                  <a:srgbClr val="111111"/>
                </a:solidFill>
                <a:highlight>
                  <a:srgbClr val="FFFFFF"/>
                </a:highlight>
              </a:rPr>
              <a:t> such as ‘in’, ‘for’ to help our models read in useful keywords only.</a:t>
            </a:r>
            <a:endParaRPr>
              <a:solidFill>
                <a:srgbClr val="111111"/>
              </a:solidFill>
              <a:highlight>
                <a:srgbClr val="FFFFFF"/>
              </a:highlight>
            </a:endParaRPr>
          </a:p>
          <a:p>
            <a:pPr indent="0" lvl="0" marL="0" rtl="0" algn="l">
              <a:spcBef>
                <a:spcPts val="0"/>
              </a:spcBef>
              <a:spcAft>
                <a:spcPts val="0"/>
              </a:spcAft>
              <a:buNone/>
            </a:pPr>
            <a:r>
              <a:rPr lang="en">
                <a:solidFill>
                  <a:srgbClr val="111111"/>
                </a:solidFill>
                <a:highlight>
                  <a:srgbClr val="FFFFFF"/>
                </a:highlight>
              </a:rPr>
              <a:t>Lastly, we lemmatize the text to bring </a:t>
            </a:r>
            <a:r>
              <a:rPr lang="en">
                <a:solidFill>
                  <a:srgbClr val="111111"/>
                </a:solidFill>
                <a:highlight>
                  <a:srgbClr val="FFFFFF"/>
                </a:highlight>
              </a:rPr>
              <a:t>words</a:t>
            </a:r>
            <a:r>
              <a:rPr lang="en">
                <a:solidFill>
                  <a:srgbClr val="111111"/>
                </a:solidFill>
                <a:highlight>
                  <a:srgbClr val="FFFFFF"/>
                </a:highlight>
              </a:rPr>
              <a:t> to their dictionary form to boost our text mining models.</a:t>
            </a:r>
            <a:endParaRPr>
              <a:solidFill>
                <a:srgbClr val="111111"/>
              </a:solidFill>
              <a:highlight>
                <a:srgbClr val="FFFFFF"/>
              </a:highlight>
            </a:endParaRPr>
          </a:p>
          <a:p>
            <a:pPr indent="0" lvl="0" marL="0" rtl="0" algn="l">
              <a:spcBef>
                <a:spcPts val="0"/>
              </a:spcBef>
              <a:spcAft>
                <a:spcPts val="0"/>
              </a:spcAft>
              <a:buNone/>
            </a:pPr>
            <a:r>
              <a:rPr lang="en">
                <a:solidFill>
                  <a:srgbClr val="111111"/>
                </a:solidFill>
                <a:highlight>
                  <a:srgbClr val="FFFFFF"/>
                </a:highlight>
              </a:rPr>
              <a:t>I will now pass on the time to JunHeng on Data Analysis part</a:t>
            </a:r>
            <a:endParaRPr>
              <a:solidFill>
                <a:srgbClr val="11111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56" name="Google Shape;56;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 name="Google Shape;57;p14"/>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8" name="Google Shape;58;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14"/>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63" name="Google Shape;63;p15"/>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64" name="Google Shape;64;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5" name="Google Shape;65;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 name="Google Shape;66;p15"/>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7" name="Google Shape;67;p15"/>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 name="Google Shape;70;p16"/>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Barlow"/>
              <a:buChar char="●"/>
              <a:defRPr sz="1100">
                <a:latin typeface="Barlow"/>
                <a:ea typeface="Barlow"/>
                <a:cs typeface="Barlow"/>
                <a:sym typeface="Barlow"/>
              </a:defRPr>
            </a:lvl1pPr>
            <a:lvl2pPr indent="-317500" lvl="1" marL="914400" rtl="0">
              <a:spcBef>
                <a:spcPts val="0"/>
              </a:spcBef>
              <a:spcAft>
                <a:spcPts val="0"/>
              </a:spcAft>
              <a:buClr>
                <a:schemeClr val="dk1"/>
              </a:buClr>
              <a:buSzPts val="1400"/>
              <a:buFont typeface="Barlow"/>
              <a:buChar char="○"/>
              <a:defRPr>
                <a:latin typeface="Barlow"/>
                <a:ea typeface="Barlow"/>
                <a:cs typeface="Barlow"/>
                <a:sym typeface="Barlow"/>
              </a:defRPr>
            </a:lvl2pPr>
            <a:lvl3pPr indent="-317500" lvl="2" marL="1371600" rtl="0">
              <a:spcBef>
                <a:spcPts val="0"/>
              </a:spcBef>
              <a:spcAft>
                <a:spcPts val="0"/>
              </a:spcAft>
              <a:buClr>
                <a:schemeClr val="dk1"/>
              </a:buClr>
              <a:buSzPts val="1400"/>
              <a:buFont typeface="Barlow"/>
              <a:buChar char="■"/>
              <a:defRPr>
                <a:latin typeface="Barlow"/>
                <a:ea typeface="Barlow"/>
                <a:cs typeface="Barlow"/>
                <a:sym typeface="Barlow"/>
              </a:defRPr>
            </a:lvl3pPr>
            <a:lvl4pPr indent="-317500" lvl="3" marL="1828800" rtl="0">
              <a:spcBef>
                <a:spcPts val="0"/>
              </a:spcBef>
              <a:spcAft>
                <a:spcPts val="0"/>
              </a:spcAft>
              <a:buClr>
                <a:schemeClr val="dk1"/>
              </a:buClr>
              <a:buSzPts val="1400"/>
              <a:buFont typeface="Barlow"/>
              <a:buChar char="●"/>
              <a:defRPr>
                <a:latin typeface="Barlow"/>
                <a:ea typeface="Barlow"/>
                <a:cs typeface="Barlow"/>
                <a:sym typeface="Barlow"/>
              </a:defRPr>
            </a:lvl4pPr>
            <a:lvl5pPr indent="-317500" lvl="4" marL="2286000" rtl="0">
              <a:spcBef>
                <a:spcPts val="0"/>
              </a:spcBef>
              <a:spcAft>
                <a:spcPts val="0"/>
              </a:spcAft>
              <a:buClr>
                <a:schemeClr val="dk1"/>
              </a:buClr>
              <a:buSzPts val="1400"/>
              <a:buFont typeface="Barlow"/>
              <a:buChar char="○"/>
              <a:defRPr>
                <a:latin typeface="Barlow"/>
                <a:ea typeface="Barlow"/>
                <a:cs typeface="Barlow"/>
                <a:sym typeface="Barlow"/>
              </a:defRPr>
            </a:lvl5pPr>
            <a:lvl6pPr indent="-317500" lvl="5" marL="2743200" rtl="0">
              <a:spcBef>
                <a:spcPts val="0"/>
              </a:spcBef>
              <a:spcAft>
                <a:spcPts val="0"/>
              </a:spcAft>
              <a:buClr>
                <a:schemeClr val="dk1"/>
              </a:buClr>
              <a:buSzPts val="1400"/>
              <a:buFont typeface="Barlow"/>
              <a:buChar char="■"/>
              <a:defRPr>
                <a:latin typeface="Barlow"/>
                <a:ea typeface="Barlow"/>
                <a:cs typeface="Barlow"/>
                <a:sym typeface="Barlow"/>
              </a:defRPr>
            </a:lvl6pPr>
            <a:lvl7pPr indent="-317500" lvl="6" marL="3200400" rtl="0">
              <a:spcBef>
                <a:spcPts val="0"/>
              </a:spcBef>
              <a:spcAft>
                <a:spcPts val="0"/>
              </a:spcAft>
              <a:buClr>
                <a:schemeClr val="dk1"/>
              </a:buClr>
              <a:buSzPts val="1400"/>
              <a:buFont typeface="Barlow"/>
              <a:buChar char="●"/>
              <a:defRPr>
                <a:latin typeface="Barlow"/>
                <a:ea typeface="Barlow"/>
                <a:cs typeface="Barlow"/>
                <a:sym typeface="Barlow"/>
              </a:defRPr>
            </a:lvl7pPr>
            <a:lvl8pPr indent="-317500" lvl="7" marL="3657600" rtl="0">
              <a:spcBef>
                <a:spcPts val="0"/>
              </a:spcBef>
              <a:spcAft>
                <a:spcPts val="0"/>
              </a:spcAft>
              <a:buClr>
                <a:schemeClr val="dk1"/>
              </a:buClr>
              <a:buSzPts val="1400"/>
              <a:buFont typeface="Barlow"/>
              <a:buChar char="○"/>
              <a:defRPr>
                <a:latin typeface="Barlow"/>
                <a:ea typeface="Barlow"/>
                <a:cs typeface="Barlow"/>
                <a:sym typeface="Barlow"/>
              </a:defRPr>
            </a:lvl8pPr>
            <a:lvl9pPr indent="-317500" lvl="8" marL="4114800" rtl="0">
              <a:spcBef>
                <a:spcPts val="0"/>
              </a:spcBef>
              <a:spcAft>
                <a:spcPts val="0"/>
              </a:spcAft>
              <a:buClr>
                <a:schemeClr val="dk1"/>
              </a:buClr>
              <a:buSzPts val="1400"/>
              <a:buFont typeface="Barlow"/>
              <a:buChar char="■"/>
              <a:defRPr>
                <a:latin typeface="Barlow"/>
                <a:ea typeface="Barlow"/>
                <a:cs typeface="Barlow"/>
                <a:sym typeface="Barlow"/>
              </a:defRPr>
            </a:lvl9pPr>
          </a:lstStyle>
          <a:p/>
        </p:txBody>
      </p:sp>
      <p:cxnSp>
        <p:nvCxnSpPr>
          <p:cNvPr id="71" name="Google Shape;7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2" name="Google Shape;7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 name="Google Shape;73;p16"/>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7"/>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7" name="Google Shape;77;p17"/>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arlow"/>
              <a:buNone/>
              <a:defRPr sz="1400">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sp>
        <p:nvSpPr>
          <p:cNvPr id="78" name="Google Shape;78;p17"/>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9" name="Google Shape;79;p17"/>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arlow"/>
              <a:buNone/>
              <a:defRPr sz="1400">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cxnSp>
        <p:nvCxnSpPr>
          <p:cNvPr id="80" name="Google Shape;80;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1" name="Google Shape;81;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2" name="Google Shape;82;p17"/>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5" name="Google Shape;8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6" name="Google Shape;8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19"/>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89" name="Google Shape;89;p19"/>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Font typeface="Barlow"/>
              <a:buChar char="●"/>
              <a:defRPr sz="1400">
                <a:solidFill>
                  <a:srgbClr val="374957"/>
                </a:solidFill>
                <a:latin typeface="Barlow"/>
                <a:ea typeface="Barlow"/>
                <a:cs typeface="Barlow"/>
                <a:sym typeface="Barlow"/>
              </a:defRPr>
            </a:lvl1pPr>
            <a:lvl2pPr lvl="1" rtl="0" algn="ctr">
              <a:spcBef>
                <a:spcPts val="0"/>
              </a:spcBef>
              <a:spcAft>
                <a:spcPts val="0"/>
              </a:spcAft>
              <a:buSzPts val="1400"/>
              <a:buFont typeface="Barlow"/>
              <a:buChar char="○"/>
              <a:defRPr>
                <a:latin typeface="Barlow"/>
                <a:ea typeface="Barlow"/>
                <a:cs typeface="Barlow"/>
                <a:sym typeface="Barlow"/>
              </a:defRPr>
            </a:lvl2pPr>
            <a:lvl3pPr lvl="2" rtl="0" algn="ctr">
              <a:spcBef>
                <a:spcPts val="0"/>
              </a:spcBef>
              <a:spcAft>
                <a:spcPts val="0"/>
              </a:spcAft>
              <a:buSzPts val="1400"/>
              <a:buFont typeface="Barlow"/>
              <a:buChar char="■"/>
              <a:defRPr>
                <a:latin typeface="Barlow"/>
                <a:ea typeface="Barlow"/>
                <a:cs typeface="Barlow"/>
                <a:sym typeface="Barlow"/>
              </a:defRPr>
            </a:lvl3pPr>
            <a:lvl4pPr lvl="3" rtl="0" algn="ctr">
              <a:spcBef>
                <a:spcPts val="0"/>
              </a:spcBef>
              <a:spcAft>
                <a:spcPts val="0"/>
              </a:spcAft>
              <a:buSzPts val="1400"/>
              <a:buFont typeface="Barlow"/>
              <a:buChar char="●"/>
              <a:defRPr>
                <a:latin typeface="Barlow"/>
                <a:ea typeface="Barlow"/>
                <a:cs typeface="Barlow"/>
                <a:sym typeface="Barlow"/>
              </a:defRPr>
            </a:lvl4pPr>
            <a:lvl5pPr lvl="4" rtl="0" algn="ctr">
              <a:spcBef>
                <a:spcPts val="0"/>
              </a:spcBef>
              <a:spcAft>
                <a:spcPts val="0"/>
              </a:spcAft>
              <a:buSzPts val="1400"/>
              <a:buFont typeface="Barlow"/>
              <a:buChar char="○"/>
              <a:defRPr>
                <a:latin typeface="Barlow"/>
                <a:ea typeface="Barlow"/>
                <a:cs typeface="Barlow"/>
                <a:sym typeface="Barlow"/>
              </a:defRPr>
            </a:lvl5pPr>
            <a:lvl6pPr lvl="5" rtl="0" algn="ctr">
              <a:spcBef>
                <a:spcPts val="0"/>
              </a:spcBef>
              <a:spcAft>
                <a:spcPts val="0"/>
              </a:spcAft>
              <a:buSzPts val="1400"/>
              <a:buFont typeface="Barlow"/>
              <a:buChar char="■"/>
              <a:defRPr>
                <a:latin typeface="Barlow"/>
                <a:ea typeface="Barlow"/>
                <a:cs typeface="Barlow"/>
                <a:sym typeface="Barlow"/>
              </a:defRPr>
            </a:lvl6pPr>
            <a:lvl7pPr lvl="6" rtl="0" algn="ctr">
              <a:spcBef>
                <a:spcPts val="0"/>
              </a:spcBef>
              <a:spcAft>
                <a:spcPts val="0"/>
              </a:spcAft>
              <a:buSzPts val="1400"/>
              <a:buFont typeface="Barlow"/>
              <a:buChar char="●"/>
              <a:defRPr>
                <a:latin typeface="Barlow"/>
                <a:ea typeface="Barlow"/>
                <a:cs typeface="Barlow"/>
                <a:sym typeface="Barlow"/>
              </a:defRPr>
            </a:lvl7pPr>
            <a:lvl8pPr lvl="7" rtl="0" algn="ctr">
              <a:spcBef>
                <a:spcPts val="0"/>
              </a:spcBef>
              <a:spcAft>
                <a:spcPts val="0"/>
              </a:spcAft>
              <a:buSzPts val="1400"/>
              <a:buFont typeface="Barlow"/>
              <a:buChar char="○"/>
              <a:defRPr>
                <a:latin typeface="Barlow"/>
                <a:ea typeface="Barlow"/>
                <a:cs typeface="Barlow"/>
                <a:sym typeface="Barlow"/>
              </a:defRPr>
            </a:lvl8pPr>
            <a:lvl9pPr lvl="8" rtl="0" algn="ctr">
              <a:spcBef>
                <a:spcPts val="0"/>
              </a:spcBef>
              <a:spcAft>
                <a:spcPts val="0"/>
              </a:spcAft>
              <a:buSzPts val="1400"/>
              <a:buFont typeface="Barlow"/>
              <a:buChar char="■"/>
              <a:defRPr>
                <a:latin typeface="Barlow"/>
                <a:ea typeface="Barlow"/>
                <a:cs typeface="Barlow"/>
                <a:sym typeface="Barlow"/>
              </a:defRPr>
            </a:lvl9pPr>
          </a:lstStyle>
          <a:p/>
        </p:txBody>
      </p:sp>
      <p:sp>
        <p:nvSpPr>
          <p:cNvPr id="90" name="Google Shape;90;p1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1" name="Google Shape;91;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2" name="Google Shape;92;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20"/>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95" name="Google Shape;9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6" name="Google Shape;9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7" name="Google Shape;97;p20"/>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8" name="Google Shape;98;p20"/>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21"/>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Font typeface="Barlow"/>
              <a:buChar char="●"/>
              <a:defRPr sz="1400">
                <a:latin typeface="Barlow"/>
                <a:ea typeface="Barlow"/>
                <a:cs typeface="Barlow"/>
                <a:sym typeface="Barlow"/>
              </a:defRPr>
            </a:lvl1pPr>
            <a:lvl2pPr lvl="1" rtl="0" algn="ctr">
              <a:spcBef>
                <a:spcPts val="0"/>
              </a:spcBef>
              <a:spcAft>
                <a:spcPts val="0"/>
              </a:spcAft>
              <a:buSzPts val="1400"/>
              <a:buFont typeface="Barlow"/>
              <a:buChar char="○"/>
              <a:defRPr>
                <a:latin typeface="Barlow"/>
                <a:ea typeface="Barlow"/>
                <a:cs typeface="Barlow"/>
                <a:sym typeface="Barlow"/>
              </a:defRPr>
            </a:lvl2pPr>
            <a:lvl3pPr lvl="2" rtl="0" algn="ctr">
              <a:spcBef>
                <a:spcPts val="0"/>
              </a:spcBef>
              <a:spcAft>
                <a:spcPts val="0"/>
              </a:spcAft>
              <a:buSzPts val="1400"/>
              <a:buFont typeface="Barlow"/>
              <a:buChar char="■"/>
              <a:defRPr>
                <a:latin typeface="Barlow"/>
                <a:ea typeface="Barlow"/>
                <a:cs typeface="Barlow"/>
                <a:sym typeface="Barlow"/>
              </a:defRPr>
            </a:lvl3pPr>
            <a:lvl4pPr lvl="3" rtl="0" algn="ctr">
              <a:spcBef>
                <a:spcPts val="0"/>
              </a:spcBef>
              <a:spcAft>
                <a:spcPts val="0"/>
              </a:spcAft>
              <a:buSzPts val="1400"/>
              <a:buFont typeface="Barlow"/>
              <a:buChar char="●"/>
              <a:defRPr>
                <a:latin typeface="Barlow"/>
                <a:ea typeface="Barlow"/>
                <a:cs typeface="Barlow"/>
                <a:sym typeface="Barlow"/>
              </a:defRPr>
            </a:lvl4pPr>
            <a:lvl5pPr lvl="4" rtl="0" algn="ctr">
              <a:spcBef>
                <a:spcPts val="0"/>
              </a:spcBef>
              <a:spcAft>
                <a:spcPts val="0"/>
              </a:spcAft>
              <a:buSzPts val="1400"/>
              <a:buFont typeface="Barlow"/>
              <a:buChar char="○"/>
              <a:defRPr>
                <a:latin typeface="Barlow"/>
                <a:ea typeface="Barlow"/>
                <a:cs typeface="Barlow"/>
                <a:sym typeface="Barlow"/>
              </a:defRPr>
            </a:lvl5pPr>
            <a:lvl6pPr lvl="5" rtl="0" algn="ctr">
              <a:spcBef>
                <a:spcPts val="0"/>
              </a:spcBef>
              <a:spcAft>
                <a:spcPts val="0"/>
              </a:spcAft>
              <a:buSzPts val="1400"/>
              <a:buFont typeface="Barlow"/>
              <a:buChar char="■"/>
              <a:defRPr>
                <a:latin typeface="Barlow"/>
                <a:ea typeface="Barlow"/>
                <a:cs typeface="Barlow"/>
                <a:sym typeface="Barlow"/>
              </a:defRPr>
            </a:lvl6pPr>
            <a:lvl7pPr lvl="6" rtl="0" algn="ctr">
              <a:spcBef>
                <a:spcPts val="0"/>
              </a:spcBef>
              <a:spcAft>
                <a:spcPts val="0"/>
              </a:spcAft>
              <a:buSzPts val="1400"/>
              <a:buFont typeface="Barlow"/>
              <a:buChar char="●"/>
              <a:defRPr>
                <a:latin typeface="Barlow"/>
                <a:ea typeface="Barlow"/>
                <a:cs typeface="Barlow"/>
                <a:sym typeface="Barlow"/>
              </a:defRPr>
            </a:lvl7pPr>
            <a:lvl8pPr lvl="7" rtl="0" algn="ctr">
              <a:spcBef>
                <a:spcPts val="0"/>
              </a:spcBef>
              <a:spcAft>
                <a:spcPts val="0"/>
              </a:spcAft>
              <a:buSzPts val="1400"/>
              <a:buFont typeface="Barlow"/>
              <a:buChar char="○"/>
              <a:defRPr>
                <a:latin typeface="Barlow"/>
                <a:ea typeface="Barlow"/>
                <a:cs typeface="Barlow"/>
                <a:sym typeface="Barlow"/>
              </a:defRPr>
            </a:lvl8pPr>
            <a:lvl9pPr lvl="8" rtl="0" algn="ctr">
              <a:spcBef>
                <a:spcPts val="0"/>
              </a:spcBef>
              <a:spcAft>
                <a:spcPts val="0"/>
              </a:spcAft>
              <a:buSzPts val="1400"/>
              <a:buFont typeface="Barlow"/>
              <a:buChar char="■"/>
              <a:defRPr>
                <a:latin typeface="Barlow"/>
                <a:ea typeface="Barlow"/>
                <a:cs typeface="Barlow"/>
                <a:sym typeface="Barlow"/>
              </a:defRPr>
            </a:lvl9pPr>
          </a:lstStyle>
          <a:p/>
        </p:txBody>
      </p:sp>
      <p:sp>
        <p:nvSpPr>
          <p:cNvPr id="101" name="Google Shape;101;p21"/>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2" name="Google Shape;102;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4" name="Google Shape;104;p21"/>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2"/>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107" name="Google Shape;107;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8" name="Google Shape;108;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22"/>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sp>
        <p:nvSpPr>
          <p:cNvPr id="111" name="Google Shape;111;p23"/>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2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 name="Google Shape;112;p23"/>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cxnSp>
        <p:nvCxnSpPr>
          <p:cNvPr id="113" name="Google Shape;11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4" name="Google Shape;11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6" name="Google Shape;116;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7" name="Shape 11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118" name="Shape 118"/>
        <p:cNvGrpSpPr/>
        <p:nvPr/>
      </p:nvGrpSpPr>
      <p:grpSpPr>
        <a:xfrm>
          <a:off x="0" y="0"/>
          <a:ext cx="0" cy="0"/>
          <a:chOff x="0" y="0"/>
          <a:chExt cx="0" cy="0"/>
        </a:xfrm>
      </p:grpSpPr>
      <p:sp>
        <p:nvSpPr>
          <p:cNvPr id="119" name="Google Shape;119;p25"/>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25"/>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1" name="Google Shape;121;p25"/>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sp>
        <p:nvSpPr>
          <p:cNvPr id="122" name="Google Shape;122;p25"/>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3" name="Google Shape;123;p25"/>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arlow"/>
              <a:buNone/>
              <a:defRPr sz="1400">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sp>
        <p:nvSpPr>
          <p:cNvPr id="124" name="Google Shape;124;p25"/>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5" name="Google Shape;125;p25"/>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sp>
        <p:nvSpPr>
          <p:cNvPr id="126" name="Google Shape;126;p25"/>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7" name="Google Shape;127;p25"/>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arlow"/>
              <a:buNone/>
              <a:defRPr sz="1400">
                <a:solidFill>
                  <a:schemeClr val="dk1"/>
                </a:solidFill>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sp>
        <p:nvSpPr>
          <p:cNvPr id="128" name="Google Shape;128;p25"/>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29" name="Google Shape;129;p25"/>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30" name="Google Shape;130;p25"/>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31" name="Google Shape;131;p25"/>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132" name="Google Shape;132;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3" name="Google Shape;133;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34" name="Shape 134"/>
        <p:cNvGrpSpPr/>
        <p:nvPr/>
      </p:nvGrpSpPr>
      <p:grpSpPr>
        <a:xfrm>
          <a:off x="0" y="0"/>
          <a:ext cx="0" cy="0"/>
          <a:chOff x="0" y="0"/>
          <a:chExt cx="0" cy="0"/>
        </a:xfrm>
      </p:grpSpPr>
      <p:sp>
        <p:nvSpPr>
          <p:cNvPr id="135" name="Google Shape;135;p26"/>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36" name="Google Shape;136;p26"/>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Barlow"/>
              <a:buNone/>
              <a:defRPr sz="2000">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cxnSp>
        <p:nvCxnSpPr>
          <p:cNvPr id="137" name="Google Shape;137;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8" name="Google Shape;138;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39" name="Shape 139"/>
        <p:cNvGrpSpPr/>
        <p:nvPr/>
      </p:nvGrpSpPr>
      <p:grpSpPr>
        <a:xfrm>
          <a:off x="0" y="0"/>
          <a:ext cx="0" cy="0"/>
          <a:chOff x="0" y="0"/>
          <a:chExt cx="0" cy="0"/>
        </a:xfrm>
      </p:grpSpPr>
      <p:sp>
        <p:nvSpPr>
          <p:cNvPr id="140" name="Google Shape;140;p27"/>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41" name="Google Shape;141;p27"/>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42" name="Google Shape;142;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3" name="Google Shape;143;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4" name="Shape 144"/>
        <p:cNvGrpSpPr/>
        <p:nvPr/>
      </p:nvGrpSpPr>
      <p:grpSpPr>
        <a:xfrm>
          <a:off x="0" y="0"/>
          <a:ext cx="0" cy="0"/>
          <a:chOff x="0" y="0"/>
          <a:chExt cx="0" cy="0"/>
        </a:xfrm>
      </p:grpSpPr>
      <p:sp>
        <p:nvSpPr>
          <p:cNvPr id="145" name="Google Shape;145;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46" name="Google Shape;146;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7" name="Google Shape;147;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8" name="Google Shape;148;p28"/>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49" name="Shape 149"/>
        <p:cNvGrpSpPr/>
        <p:nvPr/>
      </p:nvGrpSpPr>
      <p:grpSpPr>
        <a:xfrm>
          <a:off x="0" y="0"/>
          <a:ext cx="0" cy="0"/>
          <a:chOff x="0" y="0"/>
          <a:chExt cx="0" cy="0"/>
        </a:xfrm>
      </p:grpSpPr>
      <p:sp>
        <p:nvSpPr>
          <p:cNvPr id="150" name="Google Shape;150;p29"/>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1" name="Google Shape;151;p29"/>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52" name="Google Shape;152;p29"/>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Barlow"/>
              <a:buNone/>
              <a:defRPr sz="1400">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53" name="Google Shape;153;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4" name="Google Shape;154;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5" name="Google Shape;155;p29"/>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56" name="Shape 156"/>
        <p:cNvGrpSpPr/>
        <p:nvPr/>
      </p:nvGrpSpPr>
      <p:grpSpPr>
        <a:xfrm>
          <a:off x="0" y="0"/>
          <a:ext cx="0" cy="0"/>
          <a:chOff x="0" y="0"/>
          <a:chExt cx="0" cy="0"/>
        </a:xfrm>
      </p:grpSpPr>
      <p:sp>
        <p:nvSpPr>
          <p:cNvPr id="157" name="Google Shape;157;p30"/>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8" name="Google Shape;158;p30"/>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Barlow"/>
              <a:buChar char="●"/>
              <a:defRPr sz="1400">
                <a:latin typeface="Barlow"/>
                <a:ea typeface="Barlow"/>
                <a:cs typeface="Barlow"/>
                <a:sym typeface="Barlow"/>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59" name="Google Shape;159;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0" name="Google Shape;160;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30"/>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2" name="Shape 162"/>
        <p:cNvGrpSpPr/>
        <p:nvPr/>
      </p:nvGrpSpPr>
      <p:grpSpPr>
        <a:xfrm>
          <a:off x="0" y="0"/>
          <a:ext cx="0" cy="0"/>
          <a:chOff x="0" y="0"/>
          <a:chExt cx="0" cy="0"/>
        </a:xfrm>
      </p:grpSpPr>
      <p:sp>
        <p:nvSpPr>
          <p:cNvPr id="163" name="Google Shape;163;p31"/>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4" name="Google Shape;164;p31"/>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arlow"/>
              <a:buNone/>
              <a:defRPr sz="1400">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sp>
        <p:nvSpPr>
          <p:cNvPr id="165" name="Google Shape;165;p31"/>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6" name="Google Shape;166;p31"/>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arlow"/>
              <a:buNone/>
              <a:defRPr sz="1400">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sp>
        <p:nvSpPr>
          <p:cNvPr id="167" name="Google Shape;167;p31"/>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8" name="Google Shape;168;p31"/>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Barlow"/>
              <a:buNone/>
              <a:defRPr sz="1400">
                <a:latin typeface="Barlow"/>
                <a:ea typeface="Barlow"/>
                <a:cs typeface="Barlow"/>
                <a:sym typeface="Barlow"/>
              </a:defRPr>
            </a:lvl1pPr>
            <a:lvl2pPr lvl="1" rtl="0" algn="ctr">
              <a:spcBef>
                <a:spcPts val="0"/>
              </a:spcBef>
              <a:spcAft>
                <a:spcPts val="0"/>
              </a:spcAft>
              <a:buSzPts val="1400"/>
              <a:buFont typeface="Barlow"/>
              <a:buNone/>
              <a:defRPr>
                <a:latin typeface="Barlow"/>
                <a:ea typeface="Barlow"/>
                <a:cs typeface="Barlow"/>
                <a:sym typeface="Barlow"/>
              </a:defRPr>
            </a:lvl2pPr>
            <a:lvl3pPr lvl="2" rtl="0" algn="ctr">
              <a:spcBef>
                <a:spcPts val="0"/>
              </a:spcBef>
              <a:spcAft>
                <a:spcPts val="0"/>
              </a:spcAft>
              <a:buSzPts val="1400"/>
              <a:buFont typeface="Barlow"/>
              <a:buNone/>
              <a:defRPr>
                <a:latin typeface="Barlow"/>
                <a:ea typeface="Barlow"/>
                <a:cs typeface="Barlow"/>
                <a:sym typeface="Barlow"/>
              </a:defRPr>
            </a:lvl3pPr>
            <a:lvl4pPr lvl="3" rtl="0" algn="ctr">
              <a:spcBef>
                <a:spcPts val="0"/>
              </a:spcBef>
              <a:spcAft>
                <a:spcPts val="0"/>
              </a:spcAft>
              <a:buSzPts val="1400"/>
              <a:buFont typeface="Barlow"/>
              <a:buNone/>
              <a:defRPr>
                <a:latin typeface="Barlow"/>
                <a:ea typeface="Barlow"/>
                <a:cs typeface="Barlow"/>
                <a:sym typeface="Barlow"/>
              </a:defRPr>
            </a:lvl4pPr>
            <a:lvl5pPr lvl="4" rtl="0" algn="ctr">
              <a:spcBef>
                <a:spcPts val="0"/>
              </a:spcBef>
              <a:spcAft>
                <a:spcPts val="0"/>
              </a:spcAft>
              <a:buSzPts val="1400"/>
              <a:buFont typeface="Barlow"/>
              <a:buNone/>
              <a:defRPr>
                <a:latin typeface="Barlow"/>
                <a:ea typeface="Barlow"/>
                <a:cs typeface="Barlow"/>
                <a:sym typeface="Barlow"/>
              </a:defRPr>
            </a:lvl5pPr>
            <a:lvl6pPr lvl="5" rtl="0" algn="ctr">
              <a:spcBef>
                <a:spcPts val="0"/>
              </a:spcBef>
              <a:spcAft>
                <a:spcPts val="0"/>
              </a:spcAft>
              <a:buSzPts val="1400"/>
              <a:buFont typeface="Barlow"/>
              <a:buNone/>
              <a:defRPr>
                <a:latin typeface="Barlow"/>
                <a:ea typeface="Barlow"/>
                <a:cs typeface="Barlow"/>
                <a:sym typeface="Barlow"/>
              </a:defRPr>
            </a:lvl6pPr>
            <a:lvl7pPr lvl="6" rtl="0" algn="ctr">
              <a:spcBef>
                <a:spcPts val="0"/>
              </a:spcBef>
              <a:spcAft>
                <a:spcPts val="0"/>
              </a:spcAft>
              <a:buSzPts val="1400"/>
              <a:buFont typeface="Barlow"/>
              <a:buNone/>
              <a:defRPr>
                <a:latin typeface="Barlow"/>
                <a:ea typeface="Barlow"/>
                <a:cs typeface="Barlow"/>
                <a:sym typeface="Barlow"/>
              </a:defRPr>
            </a:lvl7pPr>
            <a:lvl8pPr lvl="7" rtl="0" algn="ctr">
              <a:spcBef>
                <a:spcPts val="0"/>
              </a:spcBef>
              <a:spcAft>
                <a:spcPts val="0"/>
              </a:spcAft>
              <a:buSzPts val="1400"/>
              <a:buFont typeface="Barlow"/>
              <a:buNone/>
              <a:defRPr>
                <a:latin typeface="Barlow"/>
                <a:ea typeface="Barlow"/>
                <a:cs typeface="Barlow"/>
                <a:sym typeface="Barlow"/>
              </a:defRPr>
            </a:lvl8pPr>
            <a:lvl9pPr lvl="8" rtl="0" algn="ctr">
              <a:spcBef>
                <a:spcPts val="0"/>
              </a:spcBef>
              <a:spcAft>
                <a:spcPts val="0"/>
              </a:spcAft>
              <a:buSzPts val="1400"/>
              <a:buFont typeface="Barlow"/>
              <a:buNone/>
              <a:defRPr>
                <a:latin typeface="Barlow"/>
                <a:ea typeface="Barlow"/>
                <a:cs typeface="Barlow"/>
                <a:sym typeface="Barlow"/>
              </a:defRPr>
            </a:lvl9pPr>
          </a:lstStyle>
          <a:p/>
        </p:txBody>
      </p:sp>
      <p:sp>
        <p:nvSpPr>
          <p:cNvPr id="169" name="Google Shape;169;p31"/>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0" name="Google Shape;170;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1" name="Google Shape;171;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72" name="Shape 172"/>
        <p:cNvGrpSpPr/>
        <p:nvPr/>
      </p:nvGrpSpPr>
      <p:grpSpPr>
        <a:xfrm>
          <a:off x="0" y="0"/>
          <a:ext cx="0" cy="0"/>
          <a:chOff x="0" y="0"/>
          <a:chExt cx="0" cy="0"/>
        </a:xfrm>
      </p:grpSpPr>
      <p:sp>
        <p:nvSpPr>
          <p:cNvPr id="173" name="Google Shape;173;p32"/>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4" name="Google Shape;174;p32"/>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75" name="Google Shape;175;p32"/>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6" name="Google Shape;176;p32"/>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77" name="Google Shape;177;p32"/>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8" name="Google Shape;178;p32"/>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79" name="Google Shape;179;p32"/>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0" name="Google Shape;180;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82" name="Shape 182"/>
        <p:cNvGrpSpPr/>
        <p:nvPr/>
      </p:nvGrpSpPr>
      <p:grpSpPr>
        <a:xfrm>
          <a:off x="0" y="0"/>
          <a:ext cx="0" cy="0"/>
          <a:chOff x="0" y="0"/>
          <a:chExt cx="0" cy="0"/>
        </a:xfrm>
      </p:grpSpPr>
      <p:sp>
        <p:nvSpPr>
          <p:cNvPr id="183" name="Google Shape;183;p33"/>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84" name="Google Shape;184;p33"/>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33"/>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86" name="Google Shape;186;p33"/>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7" name="Google Shape;187;p33"/>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88" name="Google Shape;188;p33"/>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9" name="Google Shape;189;p33"/>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90" name="Google Shape;190;p33"/>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33"/>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92" name="Google Shape;192;p33"/>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33"/>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94" name="Google Shape;194;p33"/>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5" name="Google Shape;195;p33"/>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96" name="Google Shape;196;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98" name="Shape 198"/>
        <p:cNvGrpSpPr/>
        <p:nvPr/>
      </p:nvGrpSpPr>
      <p:grpSpPr>
        <a:xfrm>
          <a:off x="0" y="0"/>
          <a:ext cx="0" cy="0"/>
          <a:chOff x="0" y="0"/>
          <a:chExt cx="0" cy="0"/>
        </a:xfrm>
      </p:grpSpPr>
      <p:sp>
        <p:nvSpPr>
          <p:cNvPr id="199" name="Google Shape;199;p34"/>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0" name="Google Shape;200;p34"/>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1" name="Google Shape;201;p34"/>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2" name="Google Shape;202;p34"/>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3" name="Google Shape;203;p34"/>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4" name="Google Shape;204;p34"/>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5" name="Google Shape;205;p34"/>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6" name="Google Shape;206;p34"/>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7" name="Google Shape;207;p34"/>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08" name="Google Shape;208;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9" name="Google Shape;209;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210" name="Shape 210"/>
        <p:cNvGrpSpPr/>
        <p:nvPr/>
      </p:nvGrpSpPr>
      <p:grpSpPr>
        <a:xfrm>
          <a:off x="0" y="0"/>
          <a:ext cx="0" cy="0"/>
          <a:chOff x="0" y="0"/>
          <a:chExt cx="0" cy="0"/>
        </a:xfrm>
      </p:grpSpPr>
      <p:sp>
        <p:nvSpPr>
          <p:cNvPr id="211" name="Google Shape;211;p35"/>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2" name="Google Shape;212;p35"/>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3" name="Google Shape;213;p35"/>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4" name="Google Shape;214;p35"/>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5" name="Google Shape;215;p35"/>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6" name="Google Shape;216;p35"/>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7" name="Google Shape;217;p35"/>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8" name="Google Shape;218;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35"/>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221" name="Shape 221"/>
        <p:cNvGrpSpPr/>
        <p:nvPr/>
      </p:nvGrpSpPr>
      <p:grpSpPr>
        <a:xfrm>
          <a:off x="0" y="0"/>
          <a:ext cx="0" cy="0"/>
          <a:chOff x="0" y="0"/>
          <a:chExt cx="0" cy="0"/>
        </a:xfrm>
      </p:grpSpPr>
      <p:sp>
        <p:nvSpPr>
          <p:cNvPr id="222" name="Google Shape;222;p36"/>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3" name="Google Shape;223;p36"/>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4" name="Google Shape;224;p36"/>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5" name="Google Shape;225;p36"/>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 name="Google Shape;226;p36"/>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7" name="Google Shape;227;p36"/>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8" name="Google Shape;228;p36"/>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9" name="Google Shape;229;p36"/>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0" name="Google Shape;230;p36"/>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1" name="Google Shape;231;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2" name="Google Shape;232;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33" name="Shape 233"/>
        <p:cNvGrpSpPr/>
        <p:nvPr/>
      </p:nvGrpSpPr>
      <p:grpSpPr>
        <a:xfrm>
          <a:off x="0" y="0"/>
          <a:ext cx="0" cy="0"/>
          <a:chOff x="0" y="0"/>
          <a:chExt cx="0" cy="0"/>
        </a:xfrm>
      </p:grpSpPr>
      <p:sp>
        <p:nvSpPr>
          <p:cNvPr id="234" name="Google Shape;234;p37"/>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35" name="Google Shape;235;p37"/>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6" name="Google Shape;236;p37"/>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37" name="Google Shape;237;p37"/>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8" name="Google Shape;238;p37"/>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39" name="Google Shape;239;p37"/>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0" name="Google Shape;240;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1" name="Google Shape;241;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242" name="Shape 242"/>
        <p:cNvGrpSpPr/>
        <p:nvPr/>
      </p:nvGrpSpPr>
      <p:grpSpPr>
        <a:xfrm>
          <a:off x="0" y="0"/>
          <a:ext cx="0" cy="0"/>
          <a:chOff x="0" y="0"/>
          <a:chExt cx="0" cy="0"/>
        </a:xfrm>
      </p:grpSpPr>
      <p:sp>
        <p:nvSpPr>
          <p:cNvPr id="243" name="Google Shape;243;p38"/>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8"/>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Barlow"/>
              <a:buNone/>
              <a:defRPr sz="1400">
                <a:latin typeface="Barlow"/>
                <a:ea typeface="Barlow"/>
                <a:cs typeface="Barlow"/>
                <a:sym typeface="Barlow"/>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45" name="Google Shape;245;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6" name="Google Shape;246;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47" name="Shape 247"/>
        <p:cNvGrpSpPr/>
        <p:nvPr/>
      </p:nvGrpSpPr>
      <p:grpSpPr>
        <a:xfrm>
          <a:off x="0" y="0"/>
          <a:ext cx="0" cy="0"/>
          <a:chOff x="0" y="0"/>
          <a:chExt cx="0" cy="0"/>
        </a:xfrm>
      </p:grpSpPr>
      <p:sp>
        <p:nvSpPr>
          <p:cNvPr id="248" name="Google Shape;248;p39"/>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49" name="Google Shape;249;p39"/>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50" name="Google Shape;250;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1" name="Google Shape;251;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52" name="Shape 252"/>
        <p:cNvGrpSpPr/>
        <p:nvPr/>
      </p:nvGrpSpPr>
      <p:grpSpPr>
        <a:xfrm>
          <a:off x="0" y="0"/>
          <a:ext cx="0" cy="0"/>
          <a:chOff x="0" y="0"/>
          <a:chExt cx="0" cy="0"/>
        </a:xfrm>
      </p:grpSpPr>
      <p:sp>
        <p:nvSpPr>
          <p:cNvPr id="253" name="Google Shape;253;p40"/>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54" name="Google Shape;254;p40"/>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55" name="Google Shape;255;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6" name="Google Shape;256;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7" name="Google Shape;257;p40"/>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58" name="Shape 258"/>
        <p:cNvGrpSpPr/>
        <p:nvPr/>
      </p:nvGrpSpPr>
      <p:grpSpPr>
        <a:xfrm>
          <a:off x="0" y="0"/>
          <a:ext cx="0" cy="0"/>
          <a:chOff x="0" y="0"/>
          <a:chExt cx="0" cy="0"/>
        </a:xfrm>
      </p:grpSpPr>
      <p:sp>
        <p:nvSpPr>
          <p:cNvPr id="259" name="Google Shape;259;p41"/>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60" name="Google Shape;260;p41"/>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41"/>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62" name="Google Shape;262;p41"/>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41"/>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4" name="Google Shape;264;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5" name="Google Shape;265;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66" name="Shape 266"/>
        <p:cNvGrpSpPr/>
        <p:nvPr/>
      </p:nvGrpSpPr>
      <p:grpSpPr>
        <a:xfrm>
          <a:off x="0" y="0"/>
          <a:ext cx="0" cy="0"/>
          <a:chOff x="0" y="0"/>
          <a:chExt cx="0" cy="0"/>
        </a:xfrm>
      </p:grpSpPr>
      <p:sp>
        <p:nvSpPr>
          <p:cNvPr id="267" name="Google Shape;267;p42"/>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68" name="Google Shape;268;p42"/>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42"/>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70" name="Google Shape;270;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1" name="Google Shape;271;p42"/>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72" name="Google Shape;272;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3" name="Google Shape;273;p42"/>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74" name="Shape 274"/>
        <p:cNvGrpSpPr/>
        <p:nvPr/>
      </p:nvGrpSpPr>
      <p:grpSpPr>
        <a:xfrm>
          <a:off x="0" y="0"/>
          <a:ext cx="0" cy="0"/>
          <a:chOff x="0" y="0"/>
          <a:chExt cx="0" cy="0"/>
        </a:xfrm>
      </p:grpSpPr>
      <p:cxnSp>
        <p:nvCxnSpPr>
          <p:cNvPr id="275" name="Google Shape;275;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6" name="Google Shape;276;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77" name="Shape 277"/>
        <p:cNvGrpSpPr/>
        <p:nvPr/>
      </p:nvGrpSpPr>
      <p:grpSpPr>
        <a:xfrm>
          <a:off x="0" y="0"/>
          <a:ext cx="0" cy="0"/>
          <a:chOff x="0" y="0"/>
          <a:chExt cx="0" cy="0"/>
        </a:xfrm>
      </p:grpSpPr>
      <p:cxnSp>
        <p:nvCxnSpPr>
          <p:cNvPr id="278" name="Google Shape;278;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9" name="Google Shape;279;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0" name="Google Shape;280;p44"/>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1" name="Google Shape;281;p44"/>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82" name="Shape 282"/>
        <p:cNvGrpSpPr/>
        <p:nvPr/>
      </p:nvGrpSpPr>
      <p:grpSpPr>
        <a:xfrm>
          <a:off x="0" y="0"/>
          <a:ext cx="0" cy="0"/>
          <a:chOff x="0" y="0"/>
          <a:chExt cx="0" cy="0"/>
        </a:xfrm>
      </p:grpSpPr>
      <p:cxnSp>
        <p:nvCxnSpPr>
          <p:cNvPr id="283" name="Google Shape;283;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4" name="Google Shape;284;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5" name="Google Shape;285;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86" name="Shape 286"/>
        <p:cNvGrpSpPr/>
        <p:nvPr/>
      </p:nvGrpSpPr>
      <p:grpSpPr>
        <a:xfrm>
          <a:off x="0" y="0"/>
          <a:ext cx="0" cy="0"/>
          <a:chOff x="0" y="0"/>
          <a:chExt cx="0" cy="0"/>
        </a:xfrm>
      </p:grpSpPr>
      <p:sp>
        <p:nvSpPr>
          <p:cNvPr id="287" name="Google Shape;287;p46"/>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88" name="Google Shape;288;p46"/>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89" name="Google Shape;289;p4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90" name="Google Shape;290;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34" Type="http://schemas.openxmlformats.org/officeDocument/2006/relationships/theme" Target="../theme/theme1.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rtl="0">
              <a:spcBef>
                <a:spcPts val="0"/>
              </a:spcBef>
              <a:spcAft>
                <a:spcPts val="0"/>
              </a:spcAft>
              <a:buClr>
                <a:schemeClr val="dk1"/>
              </a:buClr>
              <a:buSzPts val="3000"/>
              <a:buNone/>
              <a:defRPr i="1" sz="3000">
                <a:solidFill>
                  <a:schemeClr val="dk1"/>
                </a:solidFill>
              </a:defRPr>
            </a:lvl2pPr>
            <a:lvl3pPr lvl="2" rtl="0">
              <a:spcBef>
                <a:spcPts val="0"/>
              </a:spcBef>
              <a:spcAft>
                <a:spcPts val="0"/>
              </a:spcAft>
              <a:buClr>
                <a:schemeClr val="dk1"/>
              </a:buClr>
              <a:buSzPts val="3000"/>
              <a:buNone/>
              <a:defRPr i="1" sz="3000">
                <a:solidFill>
                  <a:schemeClr val="dk1"/>
                </a:solidFill>
              </a:defRPr>
            </a:lvl3pPr>
            <a:lvl4pPr lvl="3" rtl="0">
              <a:spcBef>
                <a:spcPts val="0"/>
              </a:spcBef>
              <a:spcAft>
                <a:spcPts val="0"/>
              </a:spcAft>
              <a:buClr>
                <a:schemeClr val="dk1"/>
              </a:buClr>
              <a:buSzPts val="3000"/>
              <a:buNone/>
              <a:defRPr i="1" sz="3000">
                <a:solidFill>
                  <a:schemeClr val="dk1"/>
                </a:solidFill>
              </a:defRPr>
            </a:lvl4pPr>
            <a:lvl5pPr lvl="4" rtl="0">
              <a:spcBef>
                <a:spcPts val="0"/>
              </a:spcBef>
              <a:spcAft>
                <a:spcPts val="0"/>
              </a:spcAft>
              <a:buClr>
                <a:schemeClr val="dk1"/>
              </a:buClr>
              <a:buSzPts val="3000"/>
              <a:buNone/>
              <a:defRPr i="1" sz="3000">
                <a:solidFill>
                  <a:schemeClr val="dk1"/>
                </a:solidFill>
              </a:defRPr>
            </a:lvl5pPr>
            <a:lvl6pPr lvl="5" rtl="0">
              <a:spcBef>
                <a:spcPts val="0"/>
              </a:spcBef>
              <a:spcAft>
                <a:spcPts val="0"/>
              </a:spcAft>
              <a:buClr>
                <a:schemeClr val="dk1"/>
              </a:buClr>
              <a:buSzPts val="3000"/>
              <a:buNone/>
              <a:defRPr i="1" sz="3000">
                <a:solidFill>
                  <a:schemeClr val="dk1"/>
                </a:solidFill>
              </a:defRPr>
            </a:lvl6pPr>
            <a:lvl7pPr lvl="6" rtl="0">
              <a:spcBef>
                <a:spcPts val="0"/>
              </a:spcBef>
              <a:spcAft>
                <a:spcPts val="0"/>
              </a:spcAft>
              <a:buClr>
                <a:schemeClr val="dk1"/>
              </a:buClr>
              <a:buSzPts val="3000"/>
              <a:buNone/>
              <a:defRPr i="1" sz="3000">
                <a:solidFill>
                  <a:schemeClr val="dk1"/>
                </a:solidFill>
              </a:defRPr>
            </a:lvl7pPr>
            <a:lvl8pPr lvl="7" rtl="0">
              <a:spcBef>
                <a:spcPts val="0"/>
              </a:spcBef>
              <a:spcAft>
                <a:spcPts val="0"/>
              </a:spcAft>
              <a:buClr>
                <a:schemeClr val="dk1"/>
              </a:buClr>
              <a:buSzPts val="3000"/>
              <a:buNone/>
              <a:defRPr i="1" sz="3000">
                <a:solidFill>
                  <a:schemeClr val="dk1"/>
                </a:solidFill>
              </a:defRPr>
            </a:lvl8pPr>
            <a:lvl9pPr lvl="8" rtl="0">
              <a:spcBef>
                <a:spcPts val="0"/>
              </a:spcBef>
              <a:spcAft>
                <a:spcPts val="0"/>
              </a:spcAft>
              <a:buClr>
                <a:schemeClr val="dk1"/>
              </a:buClr>
              <a:buSzPts val="3000"/>
              <a:buNone/>
              <a:defRPr i="1" sz="3000">
                <a:solidFill>
                  <a:schemeClr val="dk1"/>
                </a:solidFill>
              </a:defRPr>
            </a:lvl9pPr>
          </a:lstStyle>
          <a:p/>
        </p:txBody>
      </p:sp>
      <p:sp>
        <p:nvSpPr>
          <p:cNvPr id="52" name="Google Shape;52;p13"/>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www.southpole.com/uploads/thumbs/green-investment-1_800w.png" TargetMode="External"/><Relationship Id="rId4" Type="http://schemas.openxmlformats.org/officeDocument/2006/relationships/hyperlink" Target="https://www.ing.com/upload_mm/d/0/d/b0eecce6-dbf4-4559-821a-56b5be093ed2_CDP-680x300_500x220.jpg" TargetMode="External"/><Relationship Id="rId9" Type="http://schemas.openxmlformats.org/officeDocument/2006/relationships/hyperlink" Target="https://blog.trello.com/hubfs/DashboardFinal.png" TargetMode="External"/><Relationship Id="rId5" Type="http://schemas.openxmlformats.org/officeDocument/2006/relationships/hyperlink" Target="https://www.gcca.eu/themes/custom/porto_gcca/assets/dist/images/logo/logo_footer_en.png" TargetMode="External"/><Relationship Id="rId6" Type="http://schemas.openxmlformats.org/officeDocument/2006/relationships/hyperlink" Target="https://asics-corporate-production-draft.s3.amazonaws.com/qor_media_library/qor/widget/view_setting/6400/190924-1.5%E5%BA%A6%E7%9B%AE%E6%A8%99%E3%81%A8CO2%E6%8E%92%E5%87%BA%E3%82%BC%E3%83%AD%E3%81%B8%E3%81%AE%E3%82%B3%E3%83%9F%E3%83%83%E3%83%88%E3%83%A1%E3%83%B3%E3%83%88%E8%A1%A8%E6%98%8E2_original.jpg?1569289651" TargetMode="External"/><Relationship Id="rId7" Type="http://schemas.openxmlformats.org/officeDocument/2006/relationships/hyperlink" Target="https://resources.m-files.com/blog/what-is-structured-data-vs-unstructured-data-3" TargetMode="External"/><Relationship Id="rId8" Type="http://schemas.openxmlformats.org/officeDocument/2006/relationships/hyperlink" Target="https://thumbor.forbes.com/thumbor/960x0/https%3A%2F%2Fspecials-images.forbesimg.com%2Fimageserve%2F5f5afcbb8de14d399113ebc7%2F4-Simple-Ways-Businesses-Can-Use-Natural-Language-Processing%2F960x0.jpg%3Ffit%3Dscale" TargetMode="External"/><Relationship Id="rId11" Type="http://schemas.openxmlformats.org/officeDocument/2006/relationships/hyperlink" Target="https://upload.wikimedia.org/wikipedia/commons/thumb/3/31/Credit_Suisse_Logo.svg/2560px-Credit_Suisse_Logo.svg.png" TargetMode="External"/><Relationship Id="rId10" Type="http://schemas.openxmlformats.org/officeDocument/2006/relationships/hyperlink" Target="https://s24.q4cdn.com/856567660/files/design/logo-black.p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 Id="rId3" Type="http://schemas.openxmlformats.org/officeDocument/2006/relationships/image" Target="../media/image2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5.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ctrTitle"/>
          </p:nvPr>
        </p:nvSpPr>
        <p:spPr>
          <a:xfrm>
            <a:off x="1039950" y="10766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Exploring Portfolio Decarbonization using AI</a:t>
            </a:r>
            <a:endParaRPr sz="4800"/>
          </a:p>
        </p:txBody>
      </p:sp>
      <p:sp>
        <p:nvSpPr>
          <p:cNvPr id="296" name="Google Shape;296;p47"/>
          <p:cNvSpPr txBox="1"/>
          <p:nvPr>
            <p:ph idx="1" type="subTitle"/>
          </p:nvPr>
        </p:nvSpPr>
        <p:spPr>
          <a:xfrm>
            <a:off x="1085650" y="3215325"/>
            <a:ext cx="7018500" cy="13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NUS Group 7</a:t>
            </a:r>
            <a:endParaRPr/>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Ho Lok Sang Kelvin, </a:t>
            </a:r>
            <a:r>
              <a:rPr lang="en" sz="1000">
                <a:solidFill>
                  <a:schemeClr val="dk1"/>
                </a:solidFill>
              </a:rPr>
              <a:t>Ho Jheng-Yuan, Soh Jun Heng, </a:t>
            </a:r>
            <a:r>
              <a:rPr lang="en" sz="1000"/>
              <a:t>Lu Xinyi, Toh Hui Shan Alicia</a:t>
            </a:r>
            <a:endParaRPr sz="1000"/>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pic>
        <p:nvPicPr>
          <p:cNvPr id="297" name="Google Shape;297;p47"/>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56"/>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414" name="Google Shape;414;p56"/>
          <p:cNvSpPr txBox="1"/>
          <p:nvPr>
            <p:ph type="title"/>
          </p:nvPr>
        </p:nvSpPr>
        <p:spPr>
          <a:xfrm>
            <a:off x="44687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Approach</a:t>
            </a:r>
            <a:endParaRPr/>
          </a:p>
        </p:txBody>
      </p:sp>
      <p:pic>
        <p:nvPicPr>
          <p:cNvPr id="415" name="Google Shape;415;p56"/>
          <p:cNvPicPr preferRelativeResize="0"/>
          <p:nvPr/>
        </p:nvPicPr>
        <p:blipFill>
          <a:blip r:embed="rId4">
            <a:alphaModFix/>
          </a:blip>
          <a:stretch>
            <a:fillRect/>
          </a:stretch>
        </p:blipFill>
        <p:spPr>
          <a:xfrm>
            <a:off x="393375" y="1575475"/>
            <a:ext cx="3912274" cy="2607549"/>
          </a:xfrm>
          <a:prstGeom prst="rect">
            <a:avLst/>
          </a:prstGeom>
          <a:noFill/>
          <a:ln>
            <a:noFill/>
          </a:ln>
        </p:spPr>
      </p:pic>
      <p:sp>
        <p:nvSpPr>
          <p:cNvPr id="416" name="Google Shape;416;p56"/>
          <p:cNvSpPr/>
          <p:nvPr/>
        </p:nvSpPr>
        <p:spPr>
          <a:xfrm>
            <a:off x="4644400" y="2571750"/>
            <a:ext cx="1337100" cy="6150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6"/>
          <p:cNvSpPr txBox="1"/>
          <p:nvPr/>
        </p:nvSpPr>
        <p:spPr>
          <a:xfrm>
            <a:off x="6135900" y="3445025"/>
            <a:ext cx="2422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latin typeface="Barlow"/>
                <a:ea typeface="Barlow"/>
                <a:cs typeface="Barlow"/>
                <a:sym typeface="Barlow"/>
              </a:rPr>
              <a:t>Compare</a:t>
            </a:r>
            <a:r>
              <a:rPr lang="en" sz="1700">
                <a:latin typeface="Barlow"/>
                <a:ea typeface="Barlow"/>
                <a:cs typeface="Barlow"/>
                <a:sym typeface="Barlow"/>
              </a:rPr>
              <a:t> between </a:t>
            </a:r>
            <a:endParaRPr sz="1700">
              <a:latin typeface="Barlow"/>
              <a:ea typeface="Barlow"/>
              <a:cs typeface="Barlow"/>
              <a:sym typeface="Barlow"/>
            </a:endParaRPr>
          </a:p>
          <a:p>
            <a:pPr indent="0" lvl="0" marL="0" rtl="0" algn="ctr">
              <a:spcBef>
                <a:spcPts val="0"/>
              </a:spcBef>
              <a:spcAft>
                <a:spcPts val="0"/>
              </a:spcAft>
              <a:buNone/>
            </a:pPr>
            <a:r>
              <a:rPr lang="en" sz="1700">
                <a:latin typeface="Barlow"/>
                <a:ea typeface="Barlow"/>
                <a:cs typeface="Barlow"/>
                <a:sym typeface="Barlow"/>
              </a:rPr>
              <a:t>2 companies</a:t>
            </a:r>
            <a:endParaRPr sz="1700">
              <a:latin typeface="Barlow"/>
              <a:ea typeface="Barlow"/>
              <a:cs typeface="Barlow"/>
              <a:sym typeface="Barlow"/>
            </a:endParaRPr>
          </a:p>
        </p:txBody>
      </p:sp>
      <p:pic>
        <p:nvPicPr>
          <p:cNvPr id="418" name="Google Shape;418;p56"/>
          <p:cNvPicPr preferRelativeResize="0"/>
          <p:nvPr/>
        </p:nvPicPr>
        <p:blipFill>
          <a:blip r:embed="rId5">
            <a:alphaModFix/>
          </a:blip>
          <a:stretch>
            <a:fillRect/>
          </a:stretch>
        </p:blipFill>
        <p:spPr>
          <a:xfrm>
            <a:off x="5931688" y="1605477"/>
            <a:ext cx="2831207" cy="402525"/>
          </a:xfrm>
          <a:prstGeom prst="rect">
            <a:avLst/>
          </a:prstGeom>
          <a:noFill/>
          <a:ln>
            <a:noFill/>
          </a:ln>
        </p:spPr>
      </p:pic>
      <p:sp>
        <p:nvSpPr>
          <p:cNvPr id="419" name="Google Shape;419;p56"/>
          <p:cNvSpPr txBox="1"/>
          <p:nvPr/>
        </p:nvSpPr>
        <p:spPr>
          <a:xfrm>
            <a:off x="6718800" y="2213725"/>
            <a:ext cx="125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VS</a:t>
            </a:r>
            <a:endParaRPr>
              <a:latin typeface="Montserrat"/>
              <a:ea typeface="Montserrat"/>
              <a:cs typeface="Montserrat"/>
              <a:sym typeface="Montserrat"/>
            </a:endParaRPr>
          </a:p>
        </p:txBody>
      </p:sp>
      <p:pic>
        <p:nvPicPr>
          <p:cNvPr id="420" name="Google Shape;420;p56"/>
          <p:cNvPicPr preferRelativeResize="0"/>
          <p:nvPr/>
        </p:nvPicPr>
        <p:blipFill rotWithShape="1">
          <a:blip r:embed="rId6">
            <a:alphaModFix/>
          </a:blip>
          <a:srcRect b="26481" l="3034" r="2429" t="37098"/>
          <a:stretch/>
        </p:blipFill>
        <p:spPr>
          <a:xfrm>
            <a:off x="6340050" y="2613925"/>
            <a:ext cx="2344426" cy="677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Sentiment Analysis</a:t>
            </a:r>
            <a:endParaRPr sz="6000"/>
          </a:p>
        </p:txBody>
      </p:sp>
      <p:pic>
        <p:nvPicPr>
          <p:cNvPr id="426" name="Google Shape;426;p57"/>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8"/>
          <p:cNvSpPr txBox="1"/>
          <p:nvPr>
            <p:ph idx="4294967295" type="subTitle"/>
          </p:nvPr>
        </p:nvSpPr>
        <p:spPr>
          <a:xfrm>
            <a:off x="629675" y="1541850"/>
            <a:ext cx="7022400" cy="2379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latin typeface="Barlow"/>
                <a:ea typeface="Barlow"/>
                <a:cs typeface="Barlow"/>
                <a:sym typeface="Barlow"/>
              </a:rPr>
              <a:t>Text Polarity from </a:t>
            </a:r>
            <a:r>
              <a:rPr b="1" lang="en" sz="1400">
                <a:latin typeface="Barlow"/>
                <a:ea typeface="Barlow"/>
                <a:cs typeface="Barlow"/>
                <a:sym typeface="Barlow"/>
              </a:rPr>
              <a:t>TextBlob</a:t>
            </a:r>
            <a:r>
              <a:rPr lang="en" sz="1400">
                <a:latin typeface="Barlow"/>
                <a:ea typeface="Barlow"/>
                <a:cs typeface="Barlow"/>
                <a:sym typeface="Barlow"/>
              </a:rPr>
              <a:t> library</a:t>
            </a:r>
            <a:endParaRPr sz="1400">
              <a:latin typeface="Barlow"/>
              <a:ea typeface="Barlow"/>
              <a:cs typeface="Barlow"/>
              <a:sym typeface="Barlow"/>
            </a:endParaRPr>
          </a:p>
          <a:p>
            <a:pPr indent="-317500" lvl="0" marL="457200" rtl="0" algn="l">
              <a:lnSpc>
                <a:spcPct val="150000"/>
              </a:lnSpc>
              <a:spcBef>
                <a:spcPts val="0"/>
              </a:spcBef>
              <a:spcAft>
                <a:spcPts val="0"/>
              </a:spcAft>
              <a:buSzPts val="1400"/>
              <a:buFont typeface="Barlow"/>
              <a:buChar char="●"/>
            </a:pPr>
            <a:r>
              <a:rPr lang="en" sz="1400">
                <a:latin typeface="Barlow"/>
                <a:ea typeface="Barlow"/>
                <a:cs typeface="Barlow"/>
                <a:sym typeface="Barlow"/>
              </a:rPr>
              <a:t>Total frequency of ESG related keywords and unique keywords</a:t>
            </a:r>
            <a:endParaRPr sz="1400">
              <a:latin typeface="Barlow"/>
              <a:ea typeface="Barlow"/>
              <a:cs typeface="Barlow"/>
              <a:sym typeface="Barlow"/>
            </a:endParaRPr>
          </a:p>
        </p:txBody>
      </p:sp>
      <p:sp>
        <p:nvSpPr>
          <p:cNvPr id="432" name="Google Shape;432;p58"/>
          <p:cNvSpPr txBox="1"/>
          <p:nvPr>
            <p:ph idx="4294967295"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Calculation Of Sentiment Score </a:t>
            </a:r>
            <a:endParaRPr/>
          </a:p>
        </p:txBody>
      </p:sp>
      <p:sp>
        <p:nvSpPr>
          <p:cNvPr id="433" name="Google Shape;433;p58"/>
          <p:cNvSpPr txBox="1"/>
          <p:nvPr/>
        </p:nvSpPr>
        <p:spPr>
          <a:xfrm>
            <a:off x="713225" y="2740825"/>
            <a:ext cx="7607100" cy="877200"/>
          </a:xfrm>
          <a:prstGeom prst="rect">
            <a:avLst/>
          </a:prstGeom>
          <a:noFill/>
          <a:ln cap="flat" cmpd="sng" w="28575">
            <a:solidFill>
              <a:srgbClr val="00C3B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1500">
                <a:latin typeface="Barlow"/>
                <a:ea typeface="Barlow"/>
                <a:cs typeface="Barlow"/>
                <a:sym typeface="Barlow"/>
              </a:rPr>
              <a:t>Sentiment (Comp) </a:t>
            </a:r>
            <a:endParaRPr b="1" sz="1500">
              <a:latin typeface="Barlow"/>
              <a:ea typeface="Barlow"/>
              <a:cs typeface="Barlow"/>
              <a:sym typeface="Barlow"/>
            </a:endParaRPr>
          </a:p>
          <a:p>
            <a:pPr indent="0" lvl="0" marL="0" rtl="0" algn="ctr">
              <a:lnSpc>
                <a:spcPct val="200000"/>
              </a:lnSpc>
              <a:spcBef>
                <a:spcPts val="0"/>
              </a:spcBef>
              <a:spcAft>
                <a:spcPts val="0"/>
              </a:spcAft>
              <a:buNone/>
            </a:pPr>
            <a:r>
              <a:rPr lang="en" sz="1500">
                <a:latin typeface="Barlow"/>
                <a:ea typeface="Barlow"/>
                <a:cs typeface="Barlow"/>
                <a:sym typeface="Barlow"/>
              </a:rPr>
              <a:t>= TextBlob Score + log [1 + (∑keywords ✕ ∑unique keywords)]</a:t>
            </a:r>
            <a:endParaRPr sz="1500">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idx="4294967295"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a:t>
            </a:r>
            <a:endParaRPr/>
          </a:p>
        </p:txBody>
      </p:sp>
      <p:pic>
        <p:nvPicPr>
          <p:cNvPr id="439" name="Google Shape;439;p59"/>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pic>
        <p:nvPicPr>
          <p:cNvPr id="440" name="Google Shape;440;p59"/>
          <p:cNvPicPr preferRelativeResize="0"/>
          <p:nvPr/>
        </p:nvPicPr>
        <p:blipFill>
          <a:blip r:embed="rId4">
            <a:alphaModFix/>
          </a:blip>
          <a:stretch>
            <a:fillRect/>
          </a:stretch>
        </p:blipFill>
        <p:spPr>
          <a:xfrm>
            <a:off x="3966688" y="2956988"/>
            <a:ext cx="1243700" cy="1243700"/>
          </a:xfrm>
          <a:prstGeom prst="rect">
            <a:avLst/>
          </a:prstGeom>
          <a:noFill/>
          <a:ln>
            <a:noFill/>
          </a:ln>
        </p:spPr>
      </p:pic>
      <p:pic>
        <p:nvPicPr>
          <p:cNvPr id="441" name="Google Shape;441;p59"/>
          <p:cNvPicPr preferRelativeResize="0"/>
          <p:nvPr/>
        </p:nvPicPr>
        <p:blipFill>
          <a:blip r:embed="rId5">
            <a:alphaModFix/>
          </a:blip>
          <a:stretch>
            <a:fillRect/>
          </a:stretch>
        </p:blipFill>
        <p:spPr>
          <a:xfrm>
            <a:off x="1511775" y="2926250"/>
            <a:ext cx="1305175" cy="1305175"/>
          </a:xfrm>
          <a:prstGeom prst="rect">
            <a:avLst/>
          </a:prstGeom>
          <a:noFill/>
          <a:ln>
            <a:noFill/>
          </a:ln>
        </p:spPr>
      </p:pic>
      <p:pic>
        <p:nvPicPr>
          <p:cNvPr id="442" name="Google Shape;442;p59"/>
          <p:cNvPicPr preferRelativeResize="0"/>
          <p:nvPr/>
        </p:nvPicPr>
        <p:blipFill>
          <a:blip r:embed="rId6">
            <a:alphaModFix/>
          </a:blip>
          <a:stretch>
            <a:fillRect/>
          </a:stretch>
        </p:blipFill>
        <p:spPr>
          <a:xfrm>
            <a:off x="6277888" y="2790275"/>
            <a:ext cx="1577125" cy="1577125"/>
          </a:xfrm>
          <a:prstGeom prst="rect">
            <a:avLst/>
          </a:prstGeom>
          <a:noFill/>
          <a:ln>
            <a:noFill/>
          </a:ln>
        </p:spPr>
      </p:pic>
      <p:sp>
        <p:nvSpPr>
          <p:cNvPr id="443" name="Google Shape;443;p59"/>
          <p:cNvSpPr txBox="1"/>
          <p:nvPr/>
        </p:nvSpPr>
        <p:spPr>
          <a:xfrm>
            <a:off x="0" y="1375375"/>
            <a:ext cx="9144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u="sng">
                <a:latin typeface="Barlow"/>
                <a:ea typeface="Barlow"/>
                <a:cs typeface="Barlow"/>
                <a:sym typeface="Barlow"/>
              </a:rPr>
              <a:t>Company’s sentiments towards portfolio decarbonization</a:t>
            </a:r>
            <a:endParaRPr sz="1700" u="sng">
              <a:latin typeface="Barlow"/>
              <a:ea typeface="Barlow"/>
              <a:cs typeface="Barlow"/>
              <a:sym typeface="Barlow"/>
            </a:endParaRPr>
          </a:p>
        </p:txBody>
      </p:sp>
      <p:sp>
        <p:nvSpPr>
          <p:cNvPr id="444" name="Google Shape;444;p59"/>
          <p:cNvSpPr txBox="1"/>
          <p:nvPr/>
        </p:nvSpPr>
        <p:spPr>
          <a:xfrm>
            <a:off x="1276525" y="2077000"/>
            <a:ext cx="1775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6AA84F"/>
                </a:solidFill>
                <a:latin typeface="Vidaloka"/>
                <a:ea typeface="Vidaloka"/>
                <a:cs typeface="Vidaloka"/>
                <a:sym typeface="Vidaloka"/>
              </a:rPr>
              <a:t>19%</a:t>
            </a:r>
            <a:endParaRPr sz="3000">
              <a:solidFill>
                <a:srgbClr val="6AA84F"/>
              </a:solidFill>
              <a:latin typeface="Vidaloka"/>
              <a:ea typeface="Vidaloka"/>
              <a:cs typeface="Vidaloka"/>
              <a:sym typeface="Vidaloka"/>
            </a:endParaRPr>
          </a:p>
        </p:txBody>
      </p:sp>
      <p:sp>
        <p:nvSpPr>
          <p:cNvPr id="445" name="Google Shape;445;p59"/>
          <p:cNvSpPr txBox="1"/>
          <p:nvPr/>
        </p:nvSpPr>
        <p:spPr>
          <a:xfrm>
            <a:off x="3823388" y="2077000"/>
            <a:ext cx="153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445D73"/>
                </a:solidFill>
                <a:latin typeface="Vidaloka"/>
                <a:ea typeface="Vidaloka"/>
                <a:cs typeface="Vidaloka"/>
                <a:sym typeface="Vidaloka"/>
              </a:rPr>
              <a:t>68%</a:t>
            </a:r>
            <a:endParaRPr sz="3000">
              <a:solidFill>
                <a:srgbClr val="445D73"/>
              </a:solidFill>
              <a:latin typeface="Vidaloka"/>
              <a:ea typeface="Vidaloka"/>
              <a:cs typeface="Vidaloka"/>
              <a:sym typeface="Vidaloka"/>
            </a:endParaRPr>
          </a:p>
        </p:txBody>
      </p:sp>
      <p:sp>
        <p:nvSpPr>
          <p:cNvPr id="446" name="Google Shape;446;p59"/>
          <p:cNvSpPr txBox="1"/>
          <p:nvPr/>
        </p:nvSpPr>
        <p:spPr>
          <a:xfrm>
            <a:off x="6374663" y="2077000"/>
            <a:ext cx="1492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6B65"/>
                </a:solidFill>
                <a:latin typeface="Vidaloka"/>
                <a:ea typeface="Vidaloka"/>
                <a:cs typeface="Vidaloka"/>
                <a:sym typeface="Vidaloka"/>
              </a:rPr>
              <a:t>13%</a:t>
            </a:r>
            <a:endParaRPr sz="3000">
              <a:solidFill>
                <a:srgbClr val="FF6B65"/>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of ML models</a:t>
            </a:r>
            <a:endParaRPr/>
          </a:p>
        </p:txBody>
      </p:sp>
      <p:graphicFrame>
        <p:nvGraphicFramePr>
          <p:cNvPr id="452" name="Google Shape;452;p60"/>
          <p:cNvGraphicFramePr/>
          <p:nvPr/>
        </p:nvGraphicFramePr>
        <p:xfrm>
          <a:off x="713225" y="1599150"/>
          <a:ext cx="3000000" cy="3000000"/>
        </p:xfrm>
        <a:graphic>
          <a:graphicData uri="http://schemas.openxmlformats.org/drawingml/2006/table">
            <a:tbl>
              <a:tblPr>
                <a:noFill/>
                <a:tableStyleId>{83581A13-8ACE-403C-8A34-285D0F92C6C9}</a:tableStyleId>
              </a:tblPr>
              <a:tblGrid>
                <a:gridCol w="2632875"/>
                <a:gridCol w="1790425"/>
                <a:gridCol w="1790425"/>
                <a:gridCol w="1790425"/>
              </a:tblGrid>
              <a:tr h="481550">
                <a:tc>
                  <a:txBody>
                    <a:bodyPr/>
                    <a:lstStyle/>
                    <a:p>
                      <a:pPr indent="0" lvl="0" marL="0" rtl="0" algn="l">
                        <a:spcBef>
                          <a:spcPts val="0"/>
                        </a:spcBef>
                        <a:spcAft>
                          <a:spcPts val="0"/>
                        </a:spcAft>
                        <a:buNone/>
                      </a:pPr>
                      <a:r>
                        <a:rPr b="1" lang="en">
                          <a:latin typeface="Barlow"/>
                          <a:ea typeface="Barlow"/>
                          <a:cs typeface="Barlow"/>
                          <a:sym typeface="Barlow"/>
                        </a:rPr>
                        <a:t>Model</a:t>
                      </a:r>
                      <a:endParaRPr b="1">
                        <a:latin typeface="Barlow"/>
                        <a:ea typeface="Barlow"/>
                        <a:cs typeface="Barlow"/>
                        <a:sym typeface="Barlow"/>
                      </a:endParaRPr>
                    </a:p>
                  </a:txBody>
                  <a:tcPr marT="91425" marB="91425" marR="91425" marL="91425">
                    <a:solidFill>
                      <a:srgbClr val="B6D7A8"/>
                    </a:solidFill>
                  </a:tcPr>
                </a:tc>
                <a:tc>
                  <a:txBody>
                    <a:bodyPr/>
                    <a:lstStyle/>
                    <a:p>
                      <a:pPr indent="0" lvl="0" marL="0" rtl="0" algn="l">
                        <a:spcBef>
                          <a:spcPts val="0"/>
                        </a:spcBef>
                        <a:spcAft>
                          <a:spcPts val="0"/>
                        </a:spcAft>
                        <a:buNone/>
                      </a:pPr>
                      <a:r>
                        <a:rPr b="1" lang="en">
                          <a:latin typeface="Barlow"/>
                          <a:ea typeface="Barlow"/>
                          <a:cs typeface="Barlow"/>
                          <a:sym typeface="Barlow"/>
                        </a:rPr>
                        <a:t>Accuracy</a:t>
                      </a:r>
                      <a:endParaRPr b="1">
                        <a:latin typeface="Barlow"/>
                        <a:ea typeface="Barlow"/>
                        <a:cs typeface="Barlow"/>
                        <a:sym typeface="Barlow"/>
                      </a:endParaRPr>
                    </a:p>
                  </a:txBody>
                  <a:tcPr marT="91425" marB="91425" marR="91425" marL="91425">
                    <a:solidFill>
                      <a:srgbClr val="B6D7A8"/>
                    </a:solidFill>
                  </a:tcPr>
                </a:tc>
                <a:tc>
                  <a:txBody>
                    <a:bodyPr/>
                    <a:lstStyle/>
                    <a:p>
                      <a:pPr indent="0" lvl="0" marL="0" rtl="0" algn="l">
                        <a:spcBef>
                          <a:spcPts val="0"/>
                        </a:spcBef>
                        <a:spcAft>
                          <a:spcPts val="0"/>
                        </a:spcAft>
                        <a:buNone/>
                      </a:pPr>
                      <a:r>
                        <a:rPr b="1" lang="en">
                          <a:latin typeface="Barlow"/>
                          <a:ea typeface="Barlow"/>
                          <a:cs typeface="Barlow"/>
                          <a:sym typeface="Barlow"/>
                        </a:rPr>
                        <a:t>Recall</a:t>
                      </a:r>
                      <a:endParaRPr b="1">
                        <a:latin typeface="Barlow"/>
                        <a:ea typeface="Barlow"/>
                        <a:cs typeface="Barlow"/>
                        <a:sym typeface="Barlow"/>
                      </a:endParaRPr>
                    </a:p>
                  </a:txBody>
                  <a:tcPr marT="91425" marB="91425" marR="91425" marL="91425">
                    <a:solidFill>
                      <a:srgbClr val="B6D7A8"/>
                    </a:solidFill>
                  </a:tcPr>
                </a:tc>
                <a:tc>
                  <a:txBody>
                    <a:bodyPr/>
                    <a:lstStyle/>
                    <a:p>
                      <a:pPr indent="0" lvl="0" marL="0" rtl="0" algn="l">
                        <a:spcBef>
                          <a:spcPts val="0"/>
                        </a:spcBef>
                        <a:spcAft>
                          <a:spcPts val="0"/>
                        </a:spcAft>
                        <a:buNone/>
                      </a:pPr>
                      <a:r>
                        <a:rPr b="1" lang="en">
                          <a:latin typeface="Barlow"/>
                          <a:ea typeface="Barlow"/>
                          <a:cs typeface="Barlow"/>
                          <a:sym typeface="Barlow"/>
                        </a:rPr>
                        <a:t>F1</a:t>
                      </a:r>
                      <a:endParaRPr b="1">
                        <a:latin typeface="Barlow"/>
                        <a:ea typeface="Barlow"/>
                        <a:cs typeface="Barlow"/>
                        <a:sym typeface="Barlow"/>
                      </a:endParaRPr>
                    </a:p>
                  </a:txBody>
                  <a:tcPr marT="91425" marB="91425" marR="91425" marL="91425">
                    <a:solidFill>
                      <a:srgbClr val="B6D7A8"/>
                    </a:solidFill>
                  </a:tcPr>
                </a:tc>
              </a:tr>
              <a:tr h="481550">
                <a:tc>
                  <a:txBody>
                    <a:bodyPr/>
                    <a:lstStyle/>
                    <a:p>
                      <a:pPr indent="0" lvl="0" marL="0" rtl="0" algn="l">
                        <a:spcBef>
                          <a:spcPts val="0"/>
                        </a:spcBef>
                        <a:spcAft>
                          <a:spcPts val="0"/>
                        </a:spcAft>
                        <a:buNone/>
                      </a:pPr>
                      <a:r>
                        <a:rPr lang="en">
                          <a:latin typeface="Barlow"/>
                          <a:ea typeface="Barlow"/>
                          <a:cs typeface="Barlow"/>
                          <a:sym typeface="Barlow"/>
                        </a:rPr>
                        <a:t>Decision Tree Classifier</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Barlow"/>
                          <a:ea typeface="Barlow"/>
                          <a:cs typeface="Barlow"/>
                          <a:sym typeface="Barlow"/>
                        </a:rPr>
                        <a:t>0.848</a:t>
                      </a:r>
                      <a:endParaRPr>
                        <a:solidFill>
                          <a:schemeClr val="dk1"/>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solidFill>
                            <a:srgbClr val="FF0000"/>
                          </a:solidFill>
                          <a:latin typeface="Barlow"/>
                          <a:ea typeface="Barlow"/>
                          <a:cs typeface="Barlow"/>
                          <a:sym typeface="Barlow"/>
                        </a:rPr>
                        <a:t>0.810</a:t>
                      </a:r>
                      <a:endParaRPr>
                        <a:solidFill>
                          <a:srgbClr val="FF0000"/>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solidFill>
                            <a:srgbClr val="FF0000"/>
                          </a:solidFill>
                          <a:latin typeface="Barlow"/>
                          <a:ea typeface="Barlow"/>
                          <a:cs typeface="Barlow"/>
                          <a:sym typeface="Barlow"/>
                        </a:rPr>
                        <a:t>0.823</a:t>
                      </a:r>
                      <a:endParaRPr>
                        <a:solidFill>
                          <a:srgbClr val="FF0000"/>
                        </a:solidFill>
                        <a:latin typeface="Barlow"/>
                        <a:ea typeface="Barlow"/>
                        <a:cs typeface="Barlow"/>
                        <a:sym typeface="Barlow"/>
                      </a:endParaRPr>
                    </a:p>
                  </a:txBody>
                  <a:tcPr marT="91425" marB="91425" marR="91425" marL="91425"/>
                </a:tc>
              </a:tr>
              <a:tr h="481550">
                <a:tc>
                  <a:txBody>
                    <a:bodyPr/>
                    <a:lstStyle/>
                    <a:p>
                      <a:pPr indent="0" lvl="0" marL="0" rtl="0" algn="l">
                        <a:spcBef>
                          <a:spcPts val="0"/>
                        </a:spcBef>
                        <a:spcAft>
                          <a:spcPts val="0"/>
                        </a:spcAft>
                        <a:buNone/>
                      </a:pPr>
                      <a:r>
                        <a:rPr lang="en">
                          <a:latin typeface="Barlow"/>
                          <a:ea typeface="Barlow"/>
                          <a:cs typeface="Barlow"/>
                          <a:sym typeface="Barlow"/>
                        </a:rPr>
                        <a:t>Logistic Regression Classifier</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solidFill>
                            <a:srgbClr val="FF0000"/>
                          </a:solidFill>
                          <a:latin typeface="Barlow"/>
                          <a:ea typeface="Barlow"/>
                          <a:cs typeface="Barlow"/>
                          <a:sym typeface="Barlow"/>
                        </a:rPr>
                        <a:t>0.862</a:t>
                      </a:r>
                      <a:endParaRPr>
                        <a:solidFill>
                          <a:srgbClr val="FF0000"/>
                        </a:solidFill>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0.735</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0.820</a:t>
                      </a:r>
                      <a:endParaRPr>
                        <a:latin typeface="Barlow"/>
                        <a:ea typeface="Barlow"/>
                        <a:cs typeface="Barlow"/>
                        <a:sym typeface="Barlow"/>
                      </a:endParaRPr>
                    </a:p>
                  </a:txBody>
                  <a:tcPr marT="91425" marB="91425" marR="91425" marL="91425"/>
                </a:tc>
              </a:tr>
              <a:tr h="481550">
                <a:tc>
                  <a:txBody>
                    <a:bodyPr/>
                    <a:lstStyle/>
                    <a:p>
                      <a:pPr indent="0" lvl="0" marL="0" rtl="0" algn="l">
                        <a:spcBef>
                          <a:spcPts val="0"/>
                        </a:spcBef>
                        <a:spcAft>
                          <a:spcPts val="0"/>
                        </a:spcAft>
                        <a:buNone/>
                      </a:pPr>
                      <a:r>
                        <a:rPr lang="en">
                          <a:latin typeface="Barlow"/>
                          <a:ea typeface="Barlow"/>
                          <a:cs typeface="Barlow"/>
                          <a:sym typeface="Barlow"/>
                        </a:rPr>
                        <a:t>Adaboost</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0.723</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0.220</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0.363</a:t>
                      </a:r>
                      <a:endParaRPr>
                        <a:latin typeface="Barlow"/>
                        <a:ea typeface="Barlow"/>
                        <a:cs typeface="Barlow"/>
                        <a:sym typeface="Barlow"/>
                      </a:endParaRPr>
                    </a:p>
                  </a:txBody>
                  <a:tcPr marT="91425" marB="91425" marR="91425" marL="91425"/>
                </a:tc>
              </a:tr>
              <a:tr h="481550">
                <a:tc>
                  <a:txBody>
                    <a:bodyPr/>
                    <a:lstStyle/>
                    <a:p>
                      <a:pPr indent="0" lvl="0" marL="0" rtl="0" algn="l">
                        <a:spcBef>
                          <a:spcPts val="0"/>
                        </a:spcBef>
                        <a:spcAft>
                          <a:spcPts val="0"/>
                        </a:spcAft>
                        <a:buNone/>
                      </a:pPr>
                      <a:r>
                        <a:rPr lang="en">
                          <a:latin typeface="Barlow"/>
                          <a:ea typeface="Barlow"/>
                          <a:cs typeface="Barlow"/>
                          <a:sym typeface="Barlow"/>
                        </a:rPr>
                        <a:t>Naive Bayes Classifier</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0.723</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0.748</a:t>
                      </a:r>
                      <a:endParaRPr>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a:latin typeface="Barlow"/>
                          <a:ea typeface="Barlow"/>
                          <a:cs typeface="Barlow"/>
                          <a:sym typeface="Barlow"/>
                        </a:rPr>
                        <a:t>0.675</a:t>
                      </a:r>
                      <a:endParaRPr>
                        <a:latin typeface="Barlow"/>
                        <a:ea typeface="Barlow"/>
                        <a:cs typeface="Barlow"/>
                        <a:sym typeface="Barlow"/>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Topic Modelling</a:t>
            </a:r>
            <a:endParaRPr sz="6000"/>
          </a:p>
        </p:txBody>
      </p:sp>
      <p:pic>
        <p:nvPicPr>
          <p:cNvPr id="458" name="Google Shape;458;p61"/>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txBox="1"/>
          <p:nvPr>
            <p:ph idx="4294967295"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Modelling</a:t>
            </a:r>
            <a:endParaRPr/>
          </a:p>
        </p:txBody>
      </p:sp>
      <p:sp>
        <p:nvSpPr>
          <p:cNvPr id="464" name="Google Shape;464;p62"/>
          <p:cNvSpPr txBox="1"/>
          <p:nvPr>
            <p:ph idx="4294967295"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1400">
              <a:latin typeface="Barlow"/>
              <a:ea typeface="Barlow"/>
              <a:cs typeface="Barlow"/>
              <a:sym typeface="Barlow"/>
            </a:endParaRPr>
          </a:p>
          <a:p>
            <a:pPr indent="-317500" lvl="0" marL="457200" rtl="0" algn="l">
              <a:lnSpc>
                <a:spcPct val="150000"/>
              </a:lnSpc>
              <a:spcBef>
                <a:spcPts val="1200"/>
              </a:spcBef>
              <a:spcAft>
                <a:spcPts val="0"/>
              </a:spcAft>
              <a:buSzPts val="1400"/>
              <a:buFont typeface="Barlow"/>
              <a:buChar char="●"/>
            </a:pPr>
            <a:r>
              <a:rPr lang="en" sz="1400">
                <a:latin typeface="Barlow"/>
                <a:ea typeface="Barlow"/>
                <a:cs typeface="Barlow"/>
                <a:sym typeface="Barlow"/>
              </a:rPr>
              <a:t>To discover a </a:t>
            </a:r>
            <a:r>
              <a:rPr b="1" lang="en" sz="1400">
                <a:latin typeface="Barlow"/>
                <a:ea typeface="Barlow"/>
                <a:cs typeface="Barlow"/>
                <a:sym typeface="Barlow"/>
              </a:rPr>
              <a:t>set of topics and words</a:t>
            </a:r>
            <a:r>
              <a:rPr lang="en" sz="1400">
                <a:latin typeface="Barlow"/>
                <a:ea typeface="Barlow"/>
                <a:cs typeface="Barlow"/>
                <a:sym typeface="Barlow"/>
              </a:rPr>
              <a:t> from the collection of company reports</a:t>
            </a:r>
            <a:endParaRPr sz="1400">
              <a:latin typeface="Barlow"/>
              <a:ea typeface="Barlow"/>
              <a:cs typeface="Barlow"/>
              <a:sym typeface="Barlow"/>
            </a:endParaRPr>
          </a:p>
          <a:p>
            <a:pPr indent="-317500" lvl="0" marL="457200" rtl="0" algn="just">
              <a:lnSpc>
                <a:spcPct val="150000"/>
              </a:lnSpc>
              <a:spcBef>
                <a:spcPts val="0"/>
              </a:spcBef>
              <a:spcAft>
                <a:spcPts val="0"/>
              </a:spcAft>
              <a:buSzPts val="1400"/>
              <a:buFont typeface="Barlow"/>
              <a:buChar char="●"/>
            </a:pPr>
            <a:r>
              <a:rPr lang="en" sz="1400">
                <a:solidFill>
                  <a:schemeClr val="dk1"/>
                </a:solidFill>
                <a:latin typeface="Barlow"/>
                <a:ea typeface="Barlow"/>
                <a:cs typeface="Barlow"/>
                <a:sym typeface="Barlow"/>
              </a:rPr>
              <a:t>Latent Dirichlet Allocation Mallet (LDAMallet) algorithm from the Gensim package</a:t>
            </a:r>
            <a:endParaRPr sz="1400">
              <a:solidFill>
                <a:schemeClr val="dk1"/>
              </a:solidFill>
              <a:latin typeface="Barlow"/>
              <a:ea typeface="Barlow"/>
              <a:cs typeface="Barlow"/>
              <a:sym typeface="Barlow"/>
            </a:endParaRPr>
          </a:p>
          <a:p>
            <a:pPr indent="-317500" lvl="0" marL="457200" rtl="0" algn="just">
              <a:lnSpc>
                <a:spcPct val="150000"/>
              </a:lnSpc>
              <a:spcBef>
                <a:spcPts val="0"/>
              </a:spcBef>
              <a:spcAft>
                <a:spcPts val="0"/>
              </a:spcAft>
              <a:buClr>
                <a:schemeClr val="dk1"/>
              </a:buClr>
              <a:buSzPts val="1400"/>
              <a:buFont typeface="Barlow"/>
              <a:buChar char="●"/>
            </a:pPr>
            <a:r>
              <a:rPr lang="en" sz="1400">
                <a:solidFill>
                  <a:schemeClr val="dk1"/>
                </a:solidFill>
                <a:latin typeface="Barlow"/>
                <a:ea typeface="Barlow"/>
                <a:cs typeface="Barlow"/>
                <a:sym typeface="Barlow"/>
              </a:rPr>
              <a:t>Find mixture of words associated with each topic</a:t>
            </a:r>
            <a:endParaRPr sz="1400">
              <a:solidFill>
                <a:schemeClr val="dk1"/>
              </a:solidFill>
              <a:latin typeface="Barlow"/>
              <a:ea typeface="Barlow"/>
              <a:cs typeface="Barlow"/>
              <a:sym typeface="Barlow"/>
            </a:endParaRPr>
          </a:p>
          <a:p>
            <a:pPr indent="-317500" lvl="0" marL="457200" rtl="0" algn="just">
              <a:lnSpc>
                <a:spcPct val="150000"/>
              </a:lnSpc>
              <a:spcBef>
                <a:spcPts val="0"/>
              </a:spcBef>
              <a:spcAft>
                <a:spcPts val="0"/>
              </a:spcAft>
              <a:buClr>
                <a:schemeClr val="dk1"/>
              </a:buClr>
              <a:buSzPts val="1400"/>
              <a:buFont typeface="Barlow"/>
              <a:buChar char="●"/>
            </a:pPr>
            <a:r>
              <a:rPr lang="en" sz="1400">
                <a:solidFill>
                  <a:schemeClr val="dk1"/>
                </a:solidFill>
                <a:latin typeface="Barlow"/>
                <a:ea typeface="Barlow"/>
                <a:cs typeface="Barlow"/>
                <a:sym typeface="Barlow"/>
              </a:rPr>
              <a:t>To summarise complex reports into </a:t>
            </a:r>
            <a:r>
              <a:rPr b="1" lang="en" sz="1400">
                <a:solidFill>
                  <a:schemeClr val="dk1"/>
                </a:solidFill>
                <a:latin typeface="Barlow"/>
                <a:ea typeface="Barlow"/>
                <a:cs typeface="Barlow"/>
                <a:sym typeface="Barlow"/>
              </a:rPr>
              <a:t>specific themes</a:t>
            </a:r>
            <a:r>
              <a:rPr lang="en" sz="1400">
                <a:solidFill>
                  <a:schemeClr val="dk1"/>
                </a:solidFill>
                <a:latin typeface="Barlow"/>
                <a:ea typeface="Barlow"/>
                <a:cs typeface="Barlow"/>
                <a:sym typeface="Barlow"/>
              </a:rPr>
              <a:t> (decarbonization related vs decarbonization unrelated)</a:t>
            </a:r>
            <a:endParaRPr sz="1400">
              <a:solidFill>
                <a:schemeClr val="dk1"/>
              </a:solidFill>
              <a:latin typeface="Barlow"/>
              <a:ea typeface="Barlow"/>
              <a:cs typeface="Barlow"/>
              <a:sym typeface="Barlow"/>
            </a:endParaRPr>
          </a:p>
          <a:p>
            <a:pPr indent="-317500" lvl="0" marL="457200" rtl="0" algn="just">
              <a:lnSpc>
                <a:spcPct val="150000"/>
              </a:lnSpc>
              <a:spcBef>
                <a:spcPts val="0"/>
              </a:spcBef>
              <a:spcAft>
                <a:spcPts val="0"/>
              </a:spcAft>
              <a:buClr>
                <a:schemeClr val="dk1"/>
              </a:buClr>
              <a:buSzPts val="1400"/>
              <a:buFont typeface="Barlow"/>
              <a:buChar char="●"/>
            </a:pPr>
            <a:r>
              <a:rPr lang="en" sz="1400">
                <a:solidFill>
                  <a:schemeClr val="dk1"/>
                </a:solidFill>
                <a:latin typeface="Barlow"/>
                <a:ea typeface="Barlow"/>
                <a:cs typeface="Barlow"/>
                <a:sym typeface="Barlow"/>
              </a:rPr>
              <a:t>To infer the </a:t>
            </a:r>
            <a:r>
              <a:rPr b="1" lang="en" sz="1400">
                <a:solidFill>
                  <a:schemeClr val="dk1"/>
                </a:solidFill>
                <a:latin typeface="Barlow"/>
                <a:ea typeface="Barlow"/>
                <a:cs typeface="Barlow"/>
                <a:sym typeface="Barlow"/>
              </a:rPr>
              <a:t>distribution</a:t>
            </a:r>
            <a:r>
              <a:rPr lang="en" sz="1400">
                <a:solidFill>
                  <a:schemeClr val="dk1"/>
                </a:solidFill>
                <a:latin typeface="Barlow"/>
                <a:ea typeface="Barlow"/>
                <a:cs typeface="Barlow"/>
                <a:sym typeface="Barlow"/>
              </a:rPr>
              <a:t> of decarbonization </a:t>
            </a:r>
            <a:r>
              <a:rPr lang="en" sz="1400">
                <a:solidFill>
                  <a:schemeClr val="dk1"/>
                </a:solidFill>
                <a:latin typeface="Barlow"/>
                <a:ea typeface="Barlow"/>
                <a:cs typeface="Barlow"/>
                <a:sym typeface="Barlow"/>
              </a:rPr>
              <a:t>related</a:t>
            </a:r>
            <a:r>
              <a:rPr lang="en" sz="1400">
                <a:solidFill>
                  <a:schemeClr val="dk1"/>
                </a:solidFill>
                <a:latin typeface="Barlow"/>
                <a:ea typeface="Barlow"/>
                <a:cs typeface="Barlow"/>
                <a:sym typeface="Barlow"/>
              </a:rPr>
              <a:t> topics in a report</a:t>
            </a:r>
            <a:endParaRPr sz="1400">
              <a:solidFill>
                <a:schemeClr val="dk1"/>
              </a:solidFill>
              <a:latin typeface="Barlow"/>
              <a:ea typeface="Barlow"/>
              <a:cs typeface="Barlow"/>
              <a:sym typeface="Barlow"/>
            </a:endParaRPr>
          </a:p>
        </p:txBody>
      </p:sp>
      <p:pic>
        <p:nvPicPr>
          <p:cNvPr id="465" name="Google Shape;465;p62"/>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3"/>
          <p:cNvSpPr txBox="1"/>
          <p:nvPr>
            <p:ph idx="4294967295"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Modelling</a:t>
            </a:r>
            <a:endParaRPr/>
          </a:p>
        </p:txBody>
      </p:sp>
      <p:sp>
        <p:nvSpPr>
          <p:cNvPr id="471" name="Google Shape;471;p63"/>
          <p:cNvSpPr txBox="1"/>
          <p:nvPr>
            <p:ph idx="4294967295" type="body"/>
          </p:nvPr>
        </p:nvSpPr>
        <p:spPr>
          <a:xfrm>
            <a:off x="713250" y="1272925"/>
            <a:ext cx="3858600" cy="3295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1400">
              <a:latin typeface="Barlow"/>
              <a:ea typeface="Barlow"/>
              <a:cs typeface="Barlow"/>
              <a:sym typeface="Barlow"/>
            </a:endParaRPr>
          </a:p>
          <a:p>
            <a:pPr indent="-317500" lvl="0" marL="457200" rtl="0" algn="l">
              <a:lnSpc>
                <a:spcPct val="150000"/>
              </a:lnSpc>
              <a:spcBef>
                <a:spcPts val="1200"/>
              </a:spcBef>
              <a:spcAft>
                <a:spcPts val="0"/>
              </a:spcAft>
              <a:buSzPts val="1400"/>
              <a:buFont typeface="Barlow"/>
              <a:buChar char="●"/>
            </a:pPr>
            <a:r>
              <a:rPr lang="en" sz="1400">
                <a:latin typeface="Barlow"/>
                <a:ea typeface="Barlow"/>
                <a:cs typeface="Barlow"/>
                <a:sym typeface="Barlow"/>
              </a:rPr>
              <a:t>Quality of model depends on optimal number of topics</a:t>
            </a:r>
            <a:endParaRPr sz="1400">
              <a:solidFill>
                <a:schemeClr val="dk1"/>
              </a:solidFill>
              <a:latin typeface="Barlow"/>
              <a:ea typeface="Barlow"/>
              <a:cs typeface="Barlow"/>
              <a:sym typeface="Barlow"/>
            </a:endParaRPr>
          </a:p>
          <a:p>
            <a:pPr indent="-317500" lvl="0" marL="457200" rtl="0" algn="just">
              <a:lnSpc>
                <a:spcPct val="150000"/>
              </a:lnSpc>
              <a:spcBef>
                <a:spcPts val="0"/>
              </a:spcBef>
              <a:spcAft>
                <a:spcPts val="0"/>
              </a:spcAft>
              <a:buClr>
                <a:schemeClr val="dk1"/>
              </a:buClr>
              <a:buSzPts val="1400"/>
              <a:buFont typeface="Barlow"/>
              <a:buChar char="●"/>
            </a:pPr>
            <a:r>
              <a:rPr b="1" lang="en" sz="1400">
                <a:solidFill>
                  <a:schemeClr val="dk1"/>
                </a:solidFill>
                <a:latin typeface="Barlow"/>
                <a:ea typeface="Barlow"/>
                <a:cs typeface="Barlow"/>
                <a:sym typeface="Barlow"/>
              </a:rPr>
              <a:t>Higher coherence score</a:t>
            </a:r>
            <a:r>
              <a:rPr lang="en" sz="1400">
                <a:solidFill>
                  <a:schemeClr val="dk1"/>
                </a:solidFill>
                <a:latin typeface="Barlow"/>
                <a:ea typeface="Barlow"/>
                <a:cs typeface="Barlow"/>
                <a:sym typeface="Barlow"/>
              </a:rPr>
              <a:t> gives a better LDA model</a:t>
            </a:r>
            <a:endParaRPr sz="1400">
              <a:solidFill>
                <a:schemeClr val="dk1"/>
              </a:solidFill>
              <a:latin typeface="Barlow"/>
              <a:ea typeface="Barlow"/>
              <a:cs typeface="Barlow"/>
              <a:sym typeface="Barlow"/>
            </a:endParaRPr>
          </a:p>
          <a:p>
            <a:pPr indent="-317500" lvl="0" marL="457200" rtl="0" algn="just">
              <a:lnSpc>
                <a:spcPct val="150000"/>
              </a:lnSpc>
              <a:spcBef>
                <a:spcPts val="0"/>
              </a:spcBef>
              <a:spcAft>
                <a:spcPts val="0"/>
              </a:spcAft>
              <a:buClr>
                <a:schemeClr val="dk1"/>
              </a:buClr>
              <a:buSzPts val="1400"/>
              <a:buFont typeface="Barlow"/>
              <a:buChar char="●"/>
            </a:pPr>
            <a:r>
              <a:rPr lang="en" sz="1400">
                <a:solidFill>
                  <a:schemeClr val="dk1"/>
                </a:solidFill>
                <a:latin typeface="Barlow"/>
                <a:ea typeface="Barlow"/>
                <a:cs typeface="Barlow"/>
                <a:sym typeface="Barlow"/>
              </a:rPr>
              <a:t>Chosen Model:</a:t>
            </a:r>
            <a:r>
              <a:rPr lang="en" sz="1400">
                <a:solidFill>
                  <a:schemeClr val="dk1"/>
                </a:solidFill>
                <a:latin typeface="Barlow"/>
                <a:ea typeface="Barlow"/>
                <a:cs typeface="Barlow"/>
                <a:sym typeface="Barlow"/>
              </a:rPr>
              <a:t> </a:t>
            </a:r>
            <a:r>
              <a:rPr b="1" lang="en" sz="1400">
                <a:solidFill>
                  <a:schemeClr val="dk1"/>
                </a:solidFill>
                <a:latin typeface="Barlow"/>
                <a:ea typeface="Barlow"/>
                <a:cs typeface="Barlow"/>
                <a:sym typeface="Barlow"/>
              </a:rPr>
              <a:t>12 topics </a:t>
            </a:r>
            <a:r>
              <a:rPr lang="en" sz="1400">
                <a:solidFill>
                  <a:schemeClr val="dk1"/>
                </a:solidFill>
                <a:latin typeface="Barlow"/>
                <a:ea typeface="Barlow"/>
                <a:cs typeface="Barlow"/>
                <a:sym typeface="Barlow"/>
              </a:rPr>
              <a:t>with coherence score of 0.70</a:t>
            </a:r>
            <a:r>
              <a:rPr lang="en" sz="1400">
                <a:solidFill>
                  <a:schemeClr val="dk1"/>
                </a:solidFill>
                <a:latin typeface="Barlow"/>
                <a:ea typeface="Barlow"/>
                <a:cs typeface="Barlow"/>
                <a:sym typeface="Barlow"/>
              </a:rPr>
              <a:t>24</a:t>
            </a:r>
            <a:endParaRPr sz="1400">
              <a:solidFill>
                <a:schemeClr val="dk1"/>
              </a:solidFill>
              <a:latin typeface="Barlow"/>
              <a:ea typeface="Barlow"/>
              <a:cs typeface="Barlow"/>
              <a:sym typeface="Barlow"/>
            </a:endParaRPr>
          </a:p>
        </p:txBody>
      </p:sp>
      <p:pic>
        <p:nvPicPr>
          <p:cNvPr id="472" name="Google Shape;472;p63"/>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pic>
        <p:nvPicPr>
          <p:cNvPr id="473" name="Google Shape;473;p63"/>
          <p:cNvPicPr preferRelativeResize="0"/>
          <p:nvPr/>
        </p:nvPicPr>
        <p:blipFill>
          <a:blip r:embed="rId4">
            <a:alphaModFix/>
          </a:blip>
          <a:stretch>
            <a:fillRect/>
          </a:stretch>
        </p:blipFill>
        <p:spPr>
          <a:xfrm>
            <a:off x="5044350" y="1708950"/>
            <a:ext cx="3705050" cy="2423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4"/>
          <p:cNvSpPr txBox="1"/>
          <p:nvPr>
            <p:ph idx="4294967295"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Modelling</a:t>
            </a:r>
            <a:endParaRPr/>
          </a:p>
        </p:txBody>
      </p:sp>
      <p:pic>
        <p:nvPicPr>
          <p:cNvPr id="479" name="Google Shape;479;p64"/>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pic>
        <p:nvPicPr>
          <p:cNvPr id="480" name="Google Shape;480;p64"/>
          <p:cNvPicPr preferRelativeResize="0"/>
          <p:nvPr/>
        </p:nvPicPr>
        <p:blipFill rotWithShape="1">
          <a:blip r:embed="rId4">
            <a:alphaModFix/>
          </a:blip>
          <a:srcRect b="0" l="0" r="13201" t="0"/>
          <a:stretch/>
        </p:blipFill>
        <p:spPr>
          <a:xfrm>
            <a:off x="810900" y="982125"/>
            <a:ext cx="6299224" cy="3820975"/>
          </a:xfrm>
          <a:prstGeom prst="rect">
            <a:avLst/>
          </a:prstGeom>
          <a:noFill/>
          <a:ln>
            <a:noFill/>
          </a:ln>
        </p:spPr>
      </p:pic>
      <p:pic>
        <p:nvPicPr>
          <p:cNvPr id="481" name="Google Shape;481;p64"/>
          <p:cNvPicPr preferRelativeResize="0"/>
          <p:nvPr/>
        </p:nvPicPr>
        <p:blipFill>
          <a:blip r:embed="rId5">
            <a:alphaModFix/>
          </a:blip>
          <a:stretch>
            <a:fillRect/>
          </a:stretch>
        </p:blipFill>
        <p:spPr>
          <a:xfrm>
            <a:off x="3993150" y="1161500"/>
            <a:ext cx="3417599" cy="1617575"/>
          </a:xfrm>
          <a:prstGeom prst="rect">
            <a:avLst/>
          </a:prstGeom>
          <a:noFill/>
          <a:ln>
            <a:noFill/>
          </a:ln>
        </p:spPr>
      </p:pic>
      <p:pic>
        <p:nvPicPr>
          <p:cNvPr id="482" name="Google Shape;482;p64"/>
          <p:cNvPicPr preferRelativeResize="0"/>
          <p:nvPr/>
        </p:nvPicPr>
        <p:blipFill>
          <a:blip r:embed="rId6">
            <a:alphaModFix/>
          </a:blip>
          <a:stretch>
            <a:fillRect/>
          </a:stretch>
        </p:blipFill>
        <p:spPr>
          <a:xfrm>
            <a:off x="3992025" y="1161538"/>
            <a:ext cx="3419857" cy="1617499"/>
          </a:xfrm>
          <a:prstGeom prst="rect">
            <a:avLst/>
          </a:prstGeom>
          <a:noFill/>
          <a:ln>
            <a:noFill/>
          </a:ln>
        </p:spPr>
      </p:pic>
      <p:pic>
        <p:nvPicPr>
          <p:cNvPr id="483" name="Google Shape;483;p64"/>
          <p:cNvPicPr preferRelativeResize="0"/>
          <p:nvPr/>
        </p:nvPicPr>
        <p:blipFill>
          <a:blip r:embed="rId7">
            <a:alphaModFix/>
          </a:blip>
          <a:stretch>
            <a:fillRect/>
          </a:stretch>
        </p:blipFill>
        <p:spPr>
          <a:xfrm>
            <a:off x="4029476" y="2855600"/>
            <a:ext cx="3344925" cy="1733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Bigram Analysis</a:t>
            </a:r>
            <a:endParaRPr sz="6000"/>
          </a:p>
        </p:txBody>
      </p:sp>
      <p:pic>
        <p:nvPicPr>
          <p:cNvPr id="489" name="Google Shape;489;p65"/>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8"/>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303" name="Google Shape;303;p48"/>
          <p:cNvSpPr txBox="1"/>
          <p:nvPr>
            <p:ph idx="4294967295"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a:t>
            </a:r>
            <a:endParaRPr/>
          </a:p>
        </p:txBody>
      </p:sp>
      <p:pic>
        <p:nvPicPr>
          <p:cNvPr id="304" name="Google Shape;304;p48"/>
          <p:cNvPicPr preferRelativeResize="0"/>
          <p:nvPr/>
        </p:nvPicPr>
        <p:blipFill>
          <a:blip r:embed="rId4">
            <a:alphaModFix/>
          </a:blip>
          <a:stretch>
            <a:fillRect/>
          </a:stretch>
        </p:blipFill>
        <p:spPr>
          <a:xfrm>
            <a:off x="595800" y="1959250"/>
            <a:ext cx="1492000" cy="1492000"/>
          </a:xfrm>
          <a:prstGeom prst="rect">
            <a:avLst/>
          </a:prstGeom>
          <a:noFill/>
          <a:ln>
            <a:noFill/>
          </a:ln>
        </p:spPr>
      </p:pic>
      <p:sp>
        <p:nvSpPr>
          <p:cNvPr id="305" name="Google Shape;305;p48"/>
          <p:cNvSpPr txBox="1"/>
          <p:nvPr/>
        </p:nvSpPr>
        <p:spPr>
          <a:xfrm>
            <a:off x="0" y="3753300"/>
            <a:ext cx="303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Increasing importance of </a:t>
            </a:r>
            <a:endParaRPr>
              <a:latin typeface="Barlow"/>
              <a:ea typeface="Barlow"/>
              <a:cs typeface="Barlow"/>
              <a:sym typeface="Barlow"/>
            </a:endParaRPr>
          </a:p>
          <a:p>
            <a:pPr indent="0" lvl="0" marL="0" rtl="0" algn="ctr">
              <a:spcBef>
                <a:spcPts val="0"/>
              </a:spcBef>
              <a:spcAft>
                <a:spcPts val="0"/>
              </a:spcAft>
              <a:buNone/>
            </a:pPr>
            <a:r>
              <a:rPr b="1" lang="en">
                <a:latin typeface="Barlow"/>
                <a:ea typeface="Barlow"/>
                <a:cs typeface="Barlow"/>
                <a:sym typeface="Barlow"/>
              </a:rPr>
              <a:t>ESG Investment</a:t>
            </a:r>
            <a:endParaRPr b="1">
              <a:latin typeface="Barlow"/>
              <a:ea typeface="Barlow"/>
              <a:cs typeface="Barlow"/>
              <a:sym typeface="Barlow"/>
            </a:endParaRPr>
          </a:p>
        </p:txBody>
      </p:sp>
      <p:pic>
        <p:nvPicPr>
          <p:cNvPr id="306" name="Google Shape;306;p48"/>
          <p:cNvPicPr preferRelativeResize="0"/>
          <p:nvPr/>
        </p:nvPicPr>
        <p:blipFill>
          <a:blip r:embed="rId5">
            <a:alphaModFix/>
          </a:blip>
          <a:stretch>
            <a:fillRect/>
          </a:stretch>
        </p:blipFill>
        <p:spPr>
          <a:xfrm>
            <a:off x="3613788" y="1660863"/>
            <a:ext cx="1916426" cy="939050"/>
          </a:xfrm>
          <a:prstGeom prst="rect">
            <a:avLst/>
          </a:prstGeom>
          <a:noFill/>
          <a:ln>
            <a:noFill/>
          </a:ln>
        </p:spPr>
      </p:pic>
      <p:pic>
        <p:nvPicPr>
          <p:cNvPr id="307" name="Google Shape;307;p48"/>
          <p:cNvPicPr preferRelativeResize="0"/>
          <p:nvPr/>
        </p:nvPicPr>
        <p:blipFill>
          <a:blip r:embed="rId6">
            <a:alphaModFix/>
          </a:blip>
          <a:stretch>
            <a:fillRect/>
          </a:stretch>
        </p:blipFill>
        <p:spPr>
          <a:xfrm>
            <a:off x="3200000" y="2705250"/>
            <a:ext cx="2084351" cy="697099"/>
          </a:xfrm>
          <a:prstGeom prst="rect">
            <a:avLst/>
          </a:prstGeom>
          <a:noFill/>
          <a:ln>
            <a:noFill/>
          </a:ln>
        </p:spPr>
      </p:pic>
      <p:pic>
        <p:nvPicPr>
          <p:cNvPr id="308" name="Google Shape;308;p48"/>
          <p:cNvPicPr preferRelativeResize="0"/>
          <p:nvPr/>
        </p:nvPicPr>
        <p:blipFill>
          <a:blip r:embed="rId7">
            <a:alphaModFix/>
          </a:blip>
          <a:stretch>
            <a:fillRect/>
          </a:stretch>
        </p:blipFill>
        <p:spPr>
          <a:xfrm>
            <a:off x="3039900" y="860975"/>
            <a:ext cx="2197375" cy="764300"/>
          </a:xfrm>
          <a:prstGeom prst="rect">
            <a:avLst/>
          </a:prstGeom>
          <a:noFill/>
          <a:ln>
            <a:noFill/>
          </a:ln>
        </p:spPr>
      </p:pic>
      <p:sp>
        <p:nvSpPr>
          <p:cNvPr id="309" name="Google Shape;309;p48"/>
          <p:cNvSpPr txBox="1"/>
          <p:nvPr/>
        </p:nvSpPr>
        <p:spPr>
          <a:xfrm>
            <a:off x="3150125" y="3753300"/>
            <a:ext cx="2540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Participation in</a:t>
            </a:r>
            <a:endParaRPr>
              <a:latin typeface="Barlow"/>
              <a:ea typeface="Barlow"/>
              <a:cs typeface="Barlow"/>
              <a:sym typeface="Barlow"/>
            </a:endParaRPr>
          </a:p>
          <a:p>
            <a:pPr indent="0" lvl="0" marL="0" rtl="0" algn="ctr">
              <a:spcBef>
                <a:spcPts val="0"/>
              </a:spcBef>
              <a:spcAft>
                <a:spcPts val="0"/>
              </a:spcAft>
              <a:buNone/>
            </a:pPr>
            <a:r>
              <a:rPr b="1" lang="en">
                <a:latin typeface="Barlow"/>
                <a:ea typeface="Barlow"/>
                <a:cs typeface="Barlow"/>
                <a:sym typeface="Barlow"/>
              </a:rPr>
              <a:t>global initiatives</a:t>
            </a:r>
            <a:endParaRPr b="1">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pic>
        <p:nvPicPr>
          <p:cNvPr id="310" name="Google Shape;310;p48"/>
          <p:cNvPicPr preferRelativeResize="0"/>
          <p:nvPr/>
        </p:nvPicPr>
        <p:blipFill>
          <a:blip r:embed="rId8">
            <a:alphaModFix/>
          </a:blip>
          <a:stretch>
            <a:fillRect/>
          </a:stretch>
        </p:blipFill>
        <p:spPr>
          <a:xfrm>
            <a:off x="6242000" y="1270025"/>
            <a:ext cx="2047342" cy="2109825"/>
          </a:xfrm>
          <a:prstGeom prst="rect">
            <a:avLst/>
          </a:prstGeom>
          <a:noFill/>
          <a:ln>
            <a:noFill/>
          </a:ln>
        </p:spPr>
      </p:pic>
      <p:sp>
        <p:nvSpPr>
          <p:cNvPr id="311" name="Google Shape;311;p48"/>
          <p:cNvSpPr txBox="1"/>
          <p:nvPr/>
        </p:nvSpPr>
        <p:spPr>
          <a:xfrm>
            <a:off x="6181800" y="3753300"/>
            <a:ext cx="2540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Analysis of </a:t>
            </a:r>
            <a:endParaRPr>
              <a:latin typeface="Barlow"/>
              <a:ea typeface="Barlow"/>
              <a:cs typeface="Barlow"/>
              <a:sym typeface="Barlow"/>
            </a:endParaRPr>
          </a:p>
          <a:p>
            <a:pPr indent="0" lvl="0" marL="0" rtl="0" algn="ctr">
              <a:spcBef>
                <a:spcPts val="0"/>
              </a:spcBef>
              <a:spcAft>
                <a:spcPts val="0"/>
              </a:spcAft>
              <a:buNone/>
            </a:pPr>
            <a:r>
              <a:rPr b="1" lang="en">
                <a:latin typeface="Barlow"/>
                <a:ea typeface="Barlow"/>
                <a:cs typeface="Barlow"/>
                <a:sym typeface="Barlow"/>
              </a:rPr>
              <a:t>Unstructured Data</a:t>
            </a:r>
            <a:endParaRPr b="1">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6"/>
          <p:cNvSpPr txBox="1"/>
          <p:nvPr>
            <p:ph idx="4294967295"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Bigram Analysis</a:t>
            </a:r>
            <a:endParaRPr/>
          </a:p>
        </p:txBody>
      </p:sp>
      <p:sp>
        <p:nvSpPr>
          <p:cNvPr id="495" name="Google Shape;495;p66"/>
          <p:cNvSpPr txBox="1"/>
          <p:nvPr>
            <p:ph idx="4294967295" type="body"/>
          </p:nvPr>
        </p:nvSpPr>
        <p:spPr>
          <a:xfrm>
            <a:off x="713250" y="1272925"/>
            <a:ext cx="7717500" cy="32958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Barlow"/>
              <a:buChar char="●"/>
            </a:pPr>
            <a:r>
              <a:rPr lang="en" sz="1400">
                <a:latin typeface="Barlow"/>
                <a:ea typeface="Barlow"/>
                <a:cs typeface="Barlow"/>
                <a:sym typeface="Barlow"/>
              </a:rPr>
              <a:t>TfidfVectorizer Library </a:t>
            </a:r>
            <a:endParaRPr sz="1400">
              <a:latin typeface="Barlow"/>
              <a:ea typeface="Barlow"/>
              <a:cs typeface="Barlow"/>
              <a:sym typeface="Barlow"/>
            </a:endParaRPr>
          </a:p>
          <a:p>
            <a:pPr indent="-317500" lvl="0" marL="457200" rtl="0" algn="just">
              <a:lnSpc>
                <a:spcPct val="150000"/>
              </a:lnSpc>
              <a:spcBef>
                <a:spcPts val="0"/>
              </a:spcBef>
              <a:spcAft>
                <a:spcPts val="0"/>
              </a:spcAft>
              <a:buSzPts val="1400"/>
              <a:buFont typeface="Barlow"/>
              <a:buChar char="●"/>
            </a:pPr>
            <a:r>
              <a:rPr lang="en" sz="1400">
                <a:latin typeface="Barlow"/>
                <a:ea typeface="Barlow"/>
                <a:cs typeface="Barlow"/>
                <a:sym typeface="Barlow"/>
              </a:rPr>
              <a:t>Useful since a very large text dataset is used</a:t>
            </a:r>
            <a:endParaRPr sz="1400">
              <a:latin typeface="Barlow"/>
              <a:ea typeface="Barlow"/>
              <a:cs typeface="Barlow"/>
              <a:sym typeface="Barlow"/>
            </a:endParaRPr>
          </a:p>
          <a:p>
            <a:pPr indent="-317500" lvl="0" marL="457200" rtl="0" algn="just">
              <a:lnSpc>
                <a:spcPct val="150000"/>
              </a:lnSpc>
              <a:spcBef>
                <a:spcPts val="0"/>
              </a:spcBef>
              <a:spcAft>
                <a:spcPts val="0"/>
              </a:spcAft>
              <a:buSzPts val="1400"/>
              <a:buFont typeface="Barlow"/>
              <a:buChar char="●"/>
            </a:pPr>
            <a:r>
              <a:rPr lang="en" sz="1400">
                <a:latin typeface="Barlow"/>
                <a:ea typeface="Barlow"/>
                <a:cs typeface="Barlow"/>
                <a:sym typeface="Barlow"/>
              </a:rPr>
              <a:t>Bigrams capture </a:t>
            </a:r>
            <a:r>
              <a:rPr b="1" lang="en" sz="1400">
                <a:latin typeface="Barlow"/>
                <a:ea typeface="Barlow"/>
                <a:cs typeface="Barlow"/>
                <a:sym typeface="Barlow"/>
              </a:rPr>
              <a:t>structure </a:t>
            </a:r>
            <a:r>
              <a:rPr lang="en" sz="1400">
                <a:latin typeface="Barlow"/>
                <a:ea typeface="Barlow"/>
                <a:cs typeface="Barlow"/>
                <a:sym typeface="Barlow"/>
              </a:rPr>
              <a:t>that is overlooked when analysing single words</a:t>
            </a:r>
            <a:endParaRPr sz="1400">
              <a:latin typeface="Barlow"/>
              <a:ea typeface="Barlow"/>
              <a:cs typeface="Barlow"/>
              <a:sym typeface="Barlow"/>
            </a:endParaRPr>
          </a:p>
          <a:p>
            <a:pPr indent="-317500" lvl="0" marL="457200" rtl="0" algn="just">
              <a:lnSpc>
                <a:spcPct val="150000"/>
              </a:lnSpc>
              <a:spcBef>
                <a:spcPts val="0"/>
              </a:spcBef>
              <a:spcAft>
                <a:spcPts val="0"/>
              </a:spcAft>
              <a:buSzPts val="1400"/>
              <a:buFont typeface="Barlow"/>
              <a:buChar char="●"/>
            </a:pPr>
            <a:r>
              <a:rPr lang="en" sz="1400">
                <a:latin typeface="Barlow"/>
                <a:ea typeface="Barlow"/>
                <a:cs typeface="Barlow"/>
                <a:sym typeface="Barlow"/>
              </a:rPr>
              <a:t>Bigrams provide </a:t>
            </a:r>
            <a:r>
              <a:rPr b="1" lang="en" sz="1400">
                <a:latin typeface="Barlow"/>
                <a:ea typeface="Barlow"/>
                <a:cs typeface="Barlow"/>
                <a:sym typeface="Barlow"/>
              </a:rPr>
              <a:t>context </a:t>
            </a:r>
            <a:endParaRPr b="1" sz="1400">
              <a:latin typeface="Barlow"/>
              <a:ea typeface="Barlow"/>
              <a:cs typeface="Barlow"/>
              <a:sym typeface="Barlow"/>
            </a:endParaRPr>
          </a:p>
          <a:p>
            <a:pPr indent="0" lvl="0" marL="0" rtl="0" algn="just">
              <a:lnSpc>
                <a:spcPct val="150000"/>
              </a:lnSpc>
              <a:spcBef>
                <a:spcPts val="0"/>
              </a:spcBef>
              <a:spcAft>
                <a:spcPts val="0"/>
              </a:spcAft>
              <a:buNone/>
            </a:pPr>
            <a:r>
              <a:t/>
            </a:r>
            <a:endParaRPr sz="1400">
              <a:latin typeface="Barlow"/>
              <a:ea typeface="Barlow"/>
              <a:cs typeface="Barlow"/>
              <a:sym typeface="Barlow"/>
            </a:endParaRPr>
          </a:p>
          <a:p>
            <a:pPr indent="0" lvl="0" marL="0" rtl="0" algn="just">
              <a:lnSpc>
                <a:spcPct val="150000"/>
              </a:lnSpc>
              <a:spcBef>
                <a:spcPts val="0"/>
              </a:spcBef>
              <a:spcAft>
                <a:spcPts val="0"/>
              </a:spcAft>
              <a:buNone/>
            </a:pPr>
            <a:r>
              <a:t/>
            </a:r>
            <a:endParaRPr sz="1400">
              <a:latin typeface="Barlow"/>
              <a:ea typeface="Barlow"/>
              <a:cs typeface="Barlow"/>
              <a:sym typeface="Barlow"/>
            </a:endParaRPr>
          </a:p>
        </p:txBody>
      </p:sp>
      <p:pic>
        <p:nvPicPr>
          <p:cNvPr id="496" name="Google Shape;496;p66"/>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graphicFrame>
        <p:nvGraphicFramePr>
          <p:cNvPr id="497" name="Google Shape;497;p66"/>
          <p:cNvGraphicFramePr/>
          <p:nvPr/>
        </p:nvGraphicFramePr>
        <p:xfrm>
          <a:off x="888100" y="2975575"/>
          <a:ext cx="3000000" cy="3000000"/>
        </p:xfrm>
        <a:graphic>
          <a:graphicData uri="http://schemas.openxmlformats.org/drawingml/2006/table">
            <a:tbl>
              <a:tblPr>
                <a:noFill/>
                <a:tableStyleId>{83581A13-8ACE-403C-8A34-285D0F92C6C9}</a:tableStyleId>
              </a:tblPr>
              <a:tblGrid>
                <a:gridCol w="3619500"/>
                <a:gridCol w="3619500"/>
              </a:tblGrid>
              <a:tr h="381000">
                <a:tc>
                  <a:txBody>
                    <a:bodyPr/>
                    <a:lstStyle/>
                    <a:p>
                      <a:pPr indent="0" lvl="0" marL="0" rtl="0" algn="ctr">
                        <a:spcBef>
                          <a:spcPts val="0"/>
                        </a:spcBef>
                        <a:spcAft>
                          <a:spcPts val="0"/>
                        </a:spcAft>
                        <a:buNone/>
                      </a:pPr>
                      <a:r>
                        <a:rPr b="1" lang="en"/>
                        <a:t>Single Word</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b="1" lang="en"/>
                        <a:t>Bigram</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3C47D"/>
                    </a:solidFill>
                  </a:tcPr>
                </a:tc>
              </a:tr>
              <a:tr h="381000">
                <a:tc>
                  <a:txBody>
                    <a:bodyPr/>
                    <a:lstStyle/>
                    <a:p>
                      <a:pPr indent="0" lvl="0" marL="0" rtl="0" algn="ctr">
                        <a:spcBef>
                          <a:spcPts val="0"/>
                        </a:spcBef>
                        <a:spcAft>
                          <a:spcPts val="0"/>
                        </a:spcAft>
                        <a:buNone/>
                      </a:pPr>
                      <a:r>
                        <a:rPr lang="en"/>
                        <a:t>Green</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Green bond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Finance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Sustainable Finance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67"/>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503" name="Google Shape;503;p67"/>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Overview</a:t>
            </a:r>
            <a:endParaRPr/>
          </a:p>
        </p:txBody>
      </p:sp>
      <p:pic>
        <p:nvPicPr>
          <p:cNvPr id="504" name="Google Shape;504;p67"/>
          <p:cNvPicPr preferRelativeResize="0"/>
          <p:nvPr/>
        </p:nvPicPr>
        <p:blipFill>
          <a:blip r:embed="rId4">
            <a:alphaModFix/>
          </a:blip>
          <a:stretch>
            <a:fillRect/>
          </a:stretch>
        </p:blipFill>
        <p:spPr>
          <a:xfrm>
            <a:off x="459263" y="1106725"/>
            <a:ext cx="4458824" cy="3594499"/>
          </a:xfrm>
          <a:prstGeom prst="rect">
            <a:avLst/>
          </a:prstGeom>
          <a:noFill/>
          <a:ln>
            <a:noFill/>
          </a:ln>
        </p:spPr>
      </p:pic>
      <p:pic>
        <p:nvPicPr>
          <p:cNvPr id="505" name="Google Shape;505;p67"/>
          <p:cNvPicPr preferRelativeResize="0"/>
          <p:nvPr/>
        </p:nvPicPr>
        <p:blipFill>
          <a:blip r:embed="rId5">
            <a:alphaModFix/>
          </a:blip>
          <a:stretch>
            <a:fillRect/>
          </a:stretch>
        </p:blipFill>
        <p:spPr>
          <a:xfrm>
            <a:off x="5025875" y="1106725"/>
            <a:ext cx="3658865" cy="35944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8"/>
          <p:cNvSpPr txBox="1"/>
          <p:nvPr>
            <p:ph idx="4294967295"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Objectives</a:t>
            </a:r>
            <a:endParaRPr/>
          </a:p>
        </p:txBody>
      </p:sp>
      <p:sp>
        <p:nvSpPr>
          <p:cNvPr id="511" name="Google Shape;511;p68"/>
          <p:cNvSpPr txBox="1"/>
          <p:nvPr/>
        </p:nvSpPr>
        <p:spPr>
          <a:xfrm>
            <a:off x="3512568" y="3301988"/>
            <a:ext cx="18963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Vidaloka"/>
                <a:ea typeface="Vidaloka"/>
                <a:cs typeface="Vidaloka"/>
                <a:sym typeface="Vidaloka"/>
              </a:rPr>
              <a:t>Diverse Data Visualization</a:t>
            </a:r>
            <a:endParaRPr sz="2300">
              <a:solidFill>
                <a:srgbClr val="000000"/>
              </a:solidFill>
              <a:latin typeface="Vidaloka"/>
              <a:ea typeface="Vidaloka"/>
              <a:cs typeface="Vidaloka"/>
              <a:sym typeface="Vidaloka"/>
            </a:endParaRPr>
          </a:p>
        </p:txBody>
      </p:sp>
      <p:sp>
        <p:nvSpPr>
          <p:cNvPr id="512" name="Google Shape;512;p68"/>
          <p:cNvSpPr txBox="1"/>
          <p:nvPr/>
        </p:nvSpPr>
        <p:spPr>
          <a:xfrm>
            <a:off x="864199" y="3301988"/>
            <a:ext cx="18963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Vidaloka"/>
                <a:ea typeface="Vidaloka"/>
                <a:cs typeface="Vidaloka"/>
                <a:sym typeface="Vidaloka"/>
              </a:rPr>
              <a:t>Relevant &amp; Informative</a:t>
            </a:r>
            <a:endParaRPr sz="2300">
              <a:solidFill>
                <a:srgbClr val="000000"/>
              </a:solidFill>
              <a:latin typeface="Vidaloka"/>
              <a:ea typeface="Vidaloka"/>
              <a:cs typeface="Vidaloka"/>
              <a:sym typeface="Vidaloka"/>
            </a:endParaRPr>
          </a:p>
        </p:txBody>
      </p:sp>
      <p:sp>
        <p:nvSpPr>
          <p:cNvPr id="513" name="Google Shape;513;p68"/>
          <p:cNvSpPr txBox="1"/>
          <p:nvPr/>
        </p:nvSpPr>
        <p:spPr>
          <a:xfrm>
            <a:off x="6383504" y="3301988"/>
            <a:ext cx="1896300" cy="3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Vidaloka"/>
                <a:ea typeface="Vidaloka"/>
                <a:cs typeface="Vidaloka"/>
                <a:sym typeface="Vidaloka"/>
              </a:rPr>
              <a:t>User Friendly &amp; Interactive</a:t>
            </a:r>
            <a:endParaRPr sz="2300">
              <a:solidFill>
                <a:srgbClr val="000000"/>
              </a:solidFill>
              <a:latin typeface="Vidaloka"/>
              <a:ea typeface="Vidaloka"/>
              <a:cs typeface="Vidaloka"/>
              <a:sym typeface="Vidaloka"/>
            </a:endParaRPr>
          </a:p>
        </p:txBody>
      </p:sp>
      <p:grpSp>
        <p:nvGrpSpPr>
          <p:cNvPr id="514" name="Google Shape;514;p68"/>
          <p:cNvGrpSpPr/>
          <p:nvPr/>
        </p:nvGrpSpPr>
        <p:grpSpPr>
          <a:xfrm>
            <a:off x="1492854" y="2048126"/>
            <a:ext cx="640140" cy="619631"/>
            <a:chOff x="-61783350" y="3743950"/>
            <a:chExt cx="316650" cy="317450"/>
          </a:xfrm>
        </p:grpSpPr>
        <p:sp>
          <p:nvSpPr>
            <p:cNvPr id="515" name="Google Shape;515;p6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16" name="Google Shape;516;p6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grpSp>
      <p:grpSp>
        <p:nvGrpSpPr>
          <p:cNvPr id="517" name="Google Shape;517;p68"/>
          <p:cNvGrpSpPr/>
          <p:nvPr/>
        </p:nvGrpSpPr>
        <p:grpSpPr>
          <a:xfrm>
            <a:off x="4120513" y="1994639"/>
            <a:ext cx="680686" cy="657165"/>
            <a:chOff x="-65145700" y="3727425"/>
            <a:chExt cx="317425" cy="317425"/>
          </a:xfrm>
        </p:grpSpPr>
        <p:sp>
          <p:nvSpPr>
            <p:cNvPr id="518" name="Google Shape;518;p6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19" name="Google Shape;519;p6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grpSp>
      <p:grpSp>
        <p:nvGrpSpPr>
          <p:cNvPr id="520" name="Google Shape;520;p68"/>
          <p:cNvGrpSpPr/>
          <p:nvPr/>
        </p:nvGrpSpPr>
        <p:grpSpPr>
          <a:xfrm>
            <a:off x="7010355" y="1994612"/>
            <a:ext cx="640153" cy="726110"/>
            <a:chOff x="-64022550" y="3727425"/>
            <a:chExt cx="270175" cy="317425"/>
          </a:xfrm>
        </p:grpSpPr>
        <p:sp>
          <p:nvSpPr>
            <p:cNvPr id="521" name="Google Shape;521;p6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22" name="Google Shape;522;p6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23" name="Google Shape;523;p6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grpSp>
      <p:pic>
        <p:nvPicPr>
          <p:cNvPr id="524" name="Google Shape;524;p68"/>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Works</a:t>
            </a:r>
            <a:endParaRPr/>
          </a:p>
        </p:txBody>
      </p:sp>
      <p:sp>
        <p:nvSpPr>
          <p:cNvPr id="530" name="Google Shape;530;p69"/>
          <p:cNvSpPr txBox="1"/>
          <p:nvPr/>
        </p:nvSpPr>
        <p:spPr>
          <a:xfrm>
            <a:off x="3500148" y="1749325"/>
            <a:ext cx="2184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rgbClr val="020202"/>
                </a:solidFill>
                <a:latin typeface="Barlow"/>
                <a:ea typeface="Barlow"/>
                <a:cs typeface="Barlow"/>
                <a:sym typeface="Barlow"/>
              </a:rPr>
              <a:t>Increase the number of filter options</a:t>
            </a:r>
            <a:endParaRPr>
              <a:solidFill>
                <a:srgbClr val="020202"/>
              </a:solidFill>
              <a:latin typeface="Barlow"/>
              <a:ea typeface="Barlow"/>
              <a:cs typeface="Barlow"/>
              <a:sym typeface="Barlow"/>
            </a:endParaRPr>
          </a:p>
          <a:p>
            <a:pPr indent="0" lvl="0" marL="0" rtl="0" algn="ctr">
              <a:spcBef>
                <a:spcPts val="0"/>
              </a:spcBef>
              <a:spcAft>
                <a:spcPts val="0"/>
              </a:spcAft>
              <a:buNone/>
            </a:pPr>
            <a:r>
              <a:t/>
            </a:r>
            <a:endParaRPr>
              <a:solidFill>
                <a:srgbClr val="020202"/>
              </a:solidFill>
              <a:latin typeface="Barlow"/>
              <a:ea typeface="Barlow"/>
              <a:cs typeface="Barlow"/>
              <a:sym typeface="Barlow"/>
            </a:endParaRPr>
          </a:p>
        </p:txBody>
      </p:sp>
      <p:sp>
        <p:nvSpPr>
          <p:cNvPr id="531" name="Google Shape;531;p69"/>
          <p:cNvSpPr txBox="1"/>
          <p:nvPr/>
        </p:nvSpPr>
        <p:spPr>
          <a:xfrm>
            <a:off x="6020244" y="3377925"/>
            <a:ext cx="2184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Dashboard</a:t>
            </a:r>
            <a:endParaRPr sz="2400">
              <a:solidFill>
                <a:schemeClr val="dk1"/>
              </a:solidFill>
              <a:latin typeface="Vidaloka"/>
              <a:ea typeface="Vidaloka"/>
              <a:cs typeface="Vidaloka"/>
              <a:sym typeface="Vidaloka"/>
            </a:endParaRPr>
          </a:p>
        </p:txBody>
      </p:sp>
      <p:sp>
        <p:nvSpPr>
          <p:cNvPr id="532" name="Google Shape;532;p69"/>
          <p:cNvSpPr txBox="1"/>
          <p:nvPr/>
        </p:nvSpPr>
        <p:spPr>
          <a:xfrm>
            <a:off x="6020244" y="3717925"/>
            <a:ext cx="2184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20202"/>
                </a:solidFill>
                <a:latin typeface="Barlow"/>
                <a:ea typeface="Barlow"/>
                <a:cs typeface="Barlow"/>
                <a:sym typeface="Barlow"/>
              </a:rPr>
              <a:t>Drill down on bigram analysis</a:t>
            </a:r>
            <a:endParaRPr>
              <a:solidFill>
                <a:srgbClr val="020202"/>
              </a:solidFill>
              <a:latin typeface="Barlow"/>
              <a:ea typeface="Barlow"/>
              <a:cs typeface="Barlow"/>
              <a:sym typeface="Barlow"/>
            </a:endParaRPr>
          </a:p>
        </p:txBody>
      </p:sp>
      <p:sp>
        <p:nvSpPr>
          <p:cNvPr id="533" name="Google Shape;533;p69"/>
          <p:cNvSpPr txBox="1"/>
          <p:nvPr/>
        </p:nvSpPr>
        <p:spPr>
          <a:xfrm>
            <a:off x="938863" y="3377925"/>
            <a:ext cx="2184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Runtime</a:t>
            </a:r>
            <a:endParaRPr sz="2400">
              <a:solidFill>
                <a:schemeClr val="dk1"/>
              </a:solidFill>
              <a:latin typeface="Vidaloka"/>
              <a:ea typeface="Vidaloka"/>
              <a:cs typeface="Vidaloka"/>
              <a:sym typeface="Vidaloka"/>
            </a:endParaRPr>
          </a:p>
        </p:txBody>
      </p:sp>
      <p:sp>
        <p:nvSpPr>
          <p:cNvPr id="534" name="Google Shape;534;p69"/>
          <p:cNvSpPr txBox="1"/>
          <p:nvPr/>
        </p:nvSpPr>
        <p:spPr>
          <a:xfrm>
            <a:off x="938863" y="3717925"/>
            <a:ext cx="2184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20202"/>
                </a:solidFill>
                <a:latin typeface="Barlow"/>
                <a:ea typeface="Barlow"/>
                <a:cs typeface="Barlow"/>
                <a:sym typeface="Barlow"/>
              </a:rPr>
              <a:t>Expedite LDA training process</a:t>
            </a:r>
            <a:endParaRPr>
              <a:solidFill>
                <a:srgbClr val="020202"/>
              </a:solidFill>
              <a:latin typeface="Barlow"/>
              <a:ea typeface="Barlow"/>
              <a:cs typeface="Barlow"/>
              <a:sym typeface="Barlow"/>
            </a:endParaRPr>
          </a:p>
        </p:txBody>
      </p:sp>
      <p:grpSp>
        <p:nvGrpSpPr>
          <p:cNvPr id="535" name="Google Shape;535;p69"/>
          <p:cNvGrpSpPr/>
          <p:nvPr/>
        </p:nvGrpSpPr>
        <p:grpSpPr>
          <a:xfrm>
            <a:off x="1390353" y="2536375"/>
            <a:ext cx="6345519" cy="667500"/>
            <a:chOff x="1061626" y="2700425"/>
            <a:chExt cx="5002774" cy="667500"/>
          </a:xfrm>
        </p:grpSpPr>
        <p:cxnSp>
          <p:nvCxnSpPr>
            <p:cNvPr id="536" name="Google Shape;536;p69"/>
            <p:cNvCxnSpPr>
              <a:stCxn id="537" idx="3"/>
              <a:endCxn id="538"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539" name="Google Shape;539;p69"/>
            <p:cNvCxnSpPr>
              <a:stCxn id="538" idx="3"/>
              <a:endCxn id="540"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sp>
          <p:nvSpPr>
            <p:cNvPr id="537" name="Google Shape;537;p69"/>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538" name="Google Shape;538;p69"/>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540" name="Google Shape;540;p69"/>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541" name="Google Shape;541;p69"/>
          <p:cNvSpPr txBox="1"/>
          <p:nvPr/>
        </p:nvSpPr>
        <p:spPr>
          <a:xfrm>
            <a:off x="3500148" y="1376475"/>
            <a:ext cx="2184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Dashboard</a:t>
            </a:r>
            <a:endParaRPr sz="2400">
              <a:solidFill>
                <a:schemeClr val="dk1"/>
              </a:solidFill>
              <a:latin typeface="Vidaloka"/>
              <a:ea typeface="Vidaloka"/>
              <a:cs typeface="Vidaloka"/>
              <a:sym typeface="Vidalok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547" name="Google Shape;547;p70"/>
          <p:cNvSpPr txBox="1"/>
          <p:nvPr/>
        </p:nvSpPr>
        <p:spPr>
          <a:xfrm>
            <a:off x="1091616" y="364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Vidaloka"/>
                <a:ea typeface="Vidaloka"/>
                <a:cs typeface="Vidaloka"/>
                <a:sym typeface="Vidaloka"/>
              </a:rPr>
              <a:t>Teamwork</a:t>
            </a:r>
            <a:endParaRPr sz="1800">
              <a:solidFill>
                <a:schemeClr val="accent1"/>
              </a:solidFill>
              <a:latin typeface="Vidaloka"/>
              <a:ea typeface="Vidaloka"/>
              <a:cs typeface="Vidaloka"/>
              <a:sym typeface="Vidaloka"/>
            </a:endParaRPr>
          </a:p>
        </p:txBody>
      </p:sp>
      <p:sp>
        <p:nvSpPr>
          <p:cNvPr id="548" name="Google Shape;548;p70"/>
          <p:cNvSpPr txBox="1"/>
          <p:nvPr/>
        </p:nvSpPr>
        <p:spPr>
          <a:xfrm>
            <a:off x="1091625" y="1767675"/>
            <a:ext cx="1828200" cy="91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accent1"/>
                </a:solidFill>
                <a:latin typeface="Vidaloka"/>
                <a:ea typeface="Vidaloka"/>
                <a:cs typeface="Vidaloka"/>
                <a:sym typeface="Vidaloka"/>
              </a:rPr>
              <a:t>Understanding business issue</a:t>
            </a:r>
            <a:endParaRPr sz="1800">
              <a:solidFill>
                <a:schemeClr val="accent1"/>
              </a:solidFill>
              <a:latin typeface="Vidaloka"/>
              <a:ea typeface="Vidaloka"/>
              <a:cs typeface="Vidaloka"/>
              <a:sym typeface="Vidaloka"/>
            </a:endParaRPr>
          </a:p>
          <a:p>
            <a:pPr indent="0" lvl="0" marL="0" rtl="0" algn="l">
              <a:spcBef>
                <a:spcPts val="0"/>
              </a:spcBef>
              <a:spcAft>
                <a:spcPts val="0"/>
              </a:spcAft>
              <a:buNone/>
            </a:pPr>
            <a:r>
              <a:t/>
            </a:r>
            <a:endParaRPr sz="1800">
              <a:solidFill>
                <a:schemeClr val="accent1"/>
              </a:solidFill>
              <a:latin typeface="Vidaloka"/>
              <a:ea typeface="Vidaloka"/>
              <a:cs typeface="Vidaloka"/>
              <a:sym typeface="Vidaloka"/>
            </a:endParaRPr>
          </a:p>
        </p:txBody>
      </p:sp>
      <p:sp>
        <p:nvSpPr>
          <p:cNvPr id="549" name="Google Shape;549;p70"/>
          <p:cNvSpPr txBox="1"/>
          <p:nvPr/>
        </p:nvSpPr>
        <p:spPr>
          <a:xfrm>
            <a:off x="6602563" y="364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800">
                <a:solidFill>
                  <a:schemeClr val="accent1"/>
                </a:solidFill>
                <a:latin typeface="Vidaloka"/>
                <a:ea typeface="Vidaloka"/>
                <a:cs typeface="Vidaloka"/>
                <a:sym typeface="Vidaloka"/>
              </a:rPr>
              <a:t>Project Management</a:t>
            </a:r>
            <a:endParaRPr sz="1800">
              <a:solidFill>
                <a:schemeClr val="accent1"/>
              </a:solidFill>
              <a:latin typeface="Vidaloka"/>
              <a:ea typeface="Vidaloka"/>
              <a:cs typeface="Vidaloka"/>
              <a:sym typeface="Vidaloka"/>
            </a:endParaRPr>
          </a:p>
          <a:p>
            <a:pPr indent="0" lvl="0" marL="0" rtl="0" algn="r">
              <a:spcBef>
                <a:spcPts val="0"/>
              </a:spcBef>
              <a:spcAft>
                <a:spcPts val="0"/>
              </a:spcAft>
              <a:buNone/>
            </a:pPr>
            <a:r>
              <a:t/>
            </a:r>
            <a:endParaRPr sz="1800">
              <a:solidFill>
                <a:schemeClr val="accent1"/>
              </a:solidFill>
              <a:latin typeface="Vidaloka"/>
              <a:ea typeface="Vidaloka"/>
              <a:cs typeface="Vidaloka"/>
              <a:sym typeface="Vidaloka"/>
            </a:endParaRPr>
          </a:p>
        </p:txBody>
      </p:sp>
      <p:grpSp>
        <p:nvGrpSpPr>
          <p:cNvPr id="550" name="Google Shape;550;p70"/>
          <p:cNvGrpSpPr/>
          <p:nvPr/>
        </p:nvGrpSpPr>
        <p:grpSpPr>
          <a:xfrm>
            <a:off x="3254913" y="1739175"/>
            <a:ext cx="2958275" cy="2496845"/>
            <a:chOff x="3254913" y="1739175"/>
            <a:chExt cx="2958275" cy="2496845"/>
          </a:xfrm>
        </p:grpSpPr>
        <p:grpSp>
          <p:nvGrpSpPr>
            <p:cNvPr id="551" name="Google Shape;551;p70"/>
            <p:cNvGrpSpPr/>
            <p:nvPr/>
          </p:nvGrpSpPr>
          <p:grpSpPr>
            <a:xfrm>
              <a:off x="3730408" y="1973899"/>
              <a:ext cx="2007300" cy="2007300"/>
              <a:chOff x="3730408" y="1973899"/>
              <a:chExt cx="2007300" cy="2007300"/>
            </a:xfrm>
          </p:grpSpPr>
          <p:sp>
            <p:nvSpPr>
              <p:cNvPr id="552" name="Google Shape;552;p70"/>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70"/>
              <p:cNvGrpSpPr/>
              <p:nvPr/>
            </p:nvGrpSpPr>
            <p:grpSpPr>
              <a:xfrm>
                <a:off x="4383980" y="2628191"/>
                <a:ext cx="700534" cy="698647"/>
                <a:chOff x="6553275" y="3604550"/>
                <a:chExt cx="296975" cy="296175"/>
              </a:xfrm>
            </p:grpSpPr>
            <p:sp>
              <p:nvSpPr>
                <p:cNvPr id="554" name="Google Shape;554;p7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 name="Google Shape;560;p70"/>
            <p:cNvGrpSpPr/>
            <p:nvPr/>
          </p:nvGrpSpPr>
          <p:grpSpPr>
            <a:xfrm>
              <a:off x="3254913" y="1739175"/>
              <a:ext cx="1011000" cy="930000"/>
              <a:chOff x="3173876" y="1739175"/>
              <a:chExt cx="1011000" cy="930000"/>
            </a:xfrm>
          </p:grpSpPr>
          <p:sp>
            <p:nvSpPr>
              <p:cNvPr id="561" name="Google Shape;561;p70"/>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0"/>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563" name="Google Shape;563;p70"/>
            <p:cNvGrpSpPr/>
            <p:nvPr/>
          </p:nvGrpSpPr>
          <p:grpSpPr>
            <a:xfrm>
              <a:off x="5202188" y="1739175"/>
              <a:ext cx="1011000" cy="930000"/>
              <a:chOff x="5121151" y="1739175"/>
              <a:chExt cx="1011000" cy="930000"/>
            </a:xfrm>
          </p:grpSpPr>
          <p:sp>
            <p:nvSpPr>
              <p:cNvPr id="564" name="Google Shape;564;p70"/>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0"/>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566" name="Google Shape;566;p70"/>
            <p:cNvGrpSpPr/>
            <p:nvPr/>
          </p:nvGrpSpPr>
          <p:grpSpPr>
            <a:xfrm>
              <a:off x="3254913" y="3306020"/>
              <a:ext cx="1011000" cy="930000"/>
              <a:chOff x="3173876" y="3306020"/>
              <a:chExt cx="1011000" cy="930000"/>
            </a:xfrm>
          </p:grpSpPr>
          <p:sp>
            <p:nvSpPr>
              <p:cNvPr id="567" name="Google Shape;567;p70"/>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0"/>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569" name="Google Shape;569;p70"/>
            <p:cNvGrpSpPr/>
            <p:nvPr/>
          </p:nvGrpSpPr>
          <p:grpSpPr>
            <a:xfrm>
              <a:off x="5202188" y="3306020"/>
              <a:ext cx="1011000" cy="930000"/>
              <a:chOff x="5121151" y="3306020"/>
              <a:chExt cx="1011000" cy="930000"/>
            </a:xfrm>
          </p:grpSpPr>
          <p:sp>
            <p:nvSpPr>
              <p:cNvPr id="570" name="Google Shape;570;p70"/>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0"/>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
        <p:nvSpPr>
          <p:cNvPr id="572" name="Google Shape;572;p70"/>
          <p:cNvSpPr txBox="1"/>
          <p:nvPr/>
        </p:nvSpPr>
        <p:spPr>
          <a:xfrm>
            <a:off x="6467275" y="1767675"/>
            <a:ext cx="1963500" cy="91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800">
                <a:solidFill>
                  <a:schemeClr val="accent1"/>
                </a:solidFill>
                <a:latin typeface="Vidaloka"/>
                <a:ea typeface="Vidaloka"/>
                <a:cs typeface="Vidaloka"/>
                <a:sym typeface="Vidaloka"/>
              </a:rPr>
              <a:t>Natural Language Processing</a:t>
            </a:r>
            <a:endParaRPr sz="1800">
              <a:solidFill>
                <a:schemeClr val="accent1"/>
              </a:solidFill>
              <a:latin typeface="Vidaloka"/>
              <a:ea typeface="Vidaloka"/>
              <a:cs typeface="Vidaloka"/>
              <a:sym typeface="Vidaloka"/>
            </a:endParaRPr>
          </a:p>
          <a:p>
            <a:pPr indent="0" lvl="0" marL="0" rtl="0" algn="r">
              <a:spcBef>
                <a:spcPts val="0"/>
              </a:spcBef>
              <a:spcAft>
                <a:spcPts val="0"/>
              </a:spcAft>
              <a:buNone/>
            </a:pPr>
            <a:r>
              <a:t/>
            </a:r>
            <a:endParaRPr sz="1800">
              <a:solidFill>
                <a:schemeClr val="accent1"/>
              </a:solidFill>
              <a:latin typeface="Vidaloka"/>
              <a:ea typeface="Vidaloka"/>
              <a:cs typeface="Vidaloka"/>
              <a:sym typeface="Vidalok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71"/>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578" name="Google Shape;578;p71"/>
          <p:cNvSpPr txBox="1"/>
          <p:nvPr>
            <p:ph type="title"/>
          </p:nvPr>
        </p:nvSpPr>
        <p:spPr>
          <a:xfrm>
            <a:off x="2714550" y="2247288"/>
            <a:ext cx="3714900" cy="6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Conclusion</a:t>
            </a:r>
            <a:endParaRPr sz="4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2"/>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Thank You</a:t>
            </a:r>
            <a:endParaRPr sz="9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3"/>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Q&amp;A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94" name="Google Shape;594;p7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a:p>
          <a:p>
            <a:pPr indent="0" lvl="0" marL="0" rtl="0" algn="l">
              <a:spcBef>
                <a:spcPts val="1200"/>
              </a:spcBef>
              <a:spcAft>
                <a:spcPts val="0"/>
              </a:spcAft>
              <a:buNone/>
            </a:pPr>
            <a:r>
              <a:rPr lang="en" sz="700" u="sng">
                <a:solidFill>
                  <a:schemeClr val="hlink"/>
                </a:solidFill>
                <a:hlinkClick r:id="rId3"/>
              </a:rPr>
              <a:t>https://www.southpole.com/uploads/thumbs/green-investment-1_800w.png</a:t>
            </a:r>
            <a:endParaRPr sz="700"/>
          </a:p>
          <a:p>
            <a:pPr indent="0" lvl="0" marL="0" rtl="0" algn="l">
              <a:spcBef>
                <a:spcPts val="1200"/>
              </a:spcBef>
              <a:spcAft>
                <a:spcPts val="0"/>
              </a:spcAft>
              <a:buNone/>
            </a:pPr>
            <a:r>
              <a:rPr lang="en" sz="700" u="sng">
                <a:solidFill>
                  <a:schemeClr val="hlink"/>
                </a:solidFill>
                <a:hlinkClick r:id="rId4"/>
              </a:rPr>
              <a:t>https://www.ing.com/upload_mm/d/0/d/b0eecce6-dbf4-4559-821a-56b5be093ed2_CDP-680x300_500x220.jpg</a:t>
            </a:r>
            <a:endParaRPr sz="700"/>
          </a:p>
          <a:p>
            <a:pPr indent="0" lvl="0" marL="0" rtl="0" algn="l">
              <a:spcBef>
                <a:spcPts val="1200"/>
              </a:spcBef>
              <a:spcAft>
                <a:spcPts val="0"/>
              </a:spcAft>
              <a:buNone/>
            </a:pPr>
            <a:r>
              <a:rPr lang="en" sz="700" u="sng">
                <a:solidFill>
                  <a:schemeClr val="hlink"/>
                </a:solidFill>
                <a:hlinkClick r:id="rId5"/>
              </a:rPr>
              <a:t>https://www.gcca.eu/themes/custom/porto_gcca/assets/dist/images/logo/logo_footer_en.png</a:t>
            </a:r>
            <a:endParaRPr sz="700"/>
          </a:p>
          <a:p>
            <a:pPr indent="0" lvl="0" marL="0" rtl="0" algn="l">
              <a:spcBef>
                <a:spcPts val="1200"/>
              </a:spcBef>
              <a:spcAft>
                <a:spcPts val="0"/>
              </a:spcAft>
              <a:buNone/>
            </a:pPr>
            <a:r>
              <a:rPr lang="en" sz="700" u="sng">
                <a:solidFill>
                  <a:schemeClr val="hlink"/>
                </a:solidFill>
                <a:hlinkClick r:id="rId6"/>
              </a:rPr>
              <a:t>https://asics-corporate-production-draft.s3.amazonaws.com/qor_media_library/qor/widget/view_setting/6400/190924-1.5%E5%BA%A6%E7%9B%AE%E6%A8%99%E3%81%A8CO2%E6%8E%92%E5%87%BA%E3%82%BC%E3%83%AD%E3%81%B8%E3%81%AE%E3%82%B3%E3%83%9F%E3%83%83%E3%83%88%E3%83%A1%E3%83%B3%E3%83%88%E8%A1%A8%E6%98%8E2_original.jpg?1569289651</a:t>
            </a:r>
            <a:endParaRPr sz="700"/>
          </a:p>
          <a:p>
            <a:pPr indent="0" lvl="0" marL="0" rtl="0" algn="l">
              <a:spcBef>
                <a:spcPts val="1200"/>
              </a:spcBef>
              <a:spcAft>
                <a:spcPts val="0"/>
              </a:spcAft>
              <a:buNone/>
            </a:pPr>
            <a:r>
              <a:rPr lang="en" sz="700" u="sng">
                <a:solidFill>
                  <a:schemeClr val="hlink"/>
                </a:solidFill>
                <a:hlinkClick r:id="rId7"/>
              </a:rPr>
              <a:t>https://resources.m-files.com/blog/what-is-structured-data-vs-unstructured-data-3</a:t>
            </a:r>
            <a:endParaRPr sz="700"/>
          </a:p>
          <a:p>
            <a:pPr indent="0" lvl="0" marL="0" rtl="0" algn="l">
              <a:spcBef>
                <a:spcPts val="1200"/>
              </a:spcBef>
              <a:spcAft>
                <a:spcPts val="0"/>
              </a:spcAft>
              <a:buNone/>
            </a:pPr>
            <a:r>
              <a:rPr lang="en" sz="700" u="sng">
                <a:solidFill>
                  <a:schemeClr val="hlink"/>
                </a:solidFill>
                <a:hlinkClick r:id="rId8"/>
              </a:rPr>
              <a:t>https://thumbor.forbes.com/thumbor/960x0/https%3A%2F%2Fspecials-images.forbesimg.com%2Fimageserve%2F5f5afcbb8de14d399113ebc7%2F4-Simple-Ways-Businesses-Can-Use-Natural-Language-Processing%2F960x0.jpg%3Ffit%3Dscale</a:t>
            </a:r>
            <a:endParaRPr sz="700"/>
          </a:p>
          <a:p>
            <a:pPr indent="0" lvl="0" marL="0" rtl="0" algn="l">
              <a:spcBef>
                <a:spcPts val="1200"/>
              </a:spcBef>
              <a:spcAft>
                <a:spcPts val="0"/>
              </a:spcAft>
              <a:buNone/>
            </a:pPr>
            <a:r>
              <a:rPr lang="en" sz="700" u="sng">
                <a:solidFill>
                  <a:schemeClr val="hlink"/>
                </a:solidFill>
                <a:hlinkClick r:id="rId9"/>
              </a:rPr>
              <a:t>https://blog.trello.com/hubfs/DashboardFinal.png</a:t>
            </a:r>
            <a:endParaRPr sz="700"/>
          </a:p>
          <a:p>
            <a:pPr indent="0" lvl="0" marL="0" rtl="0" algn="l">
              <a:spcBef>
                <a:spcPts val="1200"/>
              </a:spcBef>
              <a:spcAft>
                <a:spcPts val="0"/>
              </a:spcAft>
              <a:buNone/>
            </a:pPr>
            <a:r>
              <a:rPr lang="en" sz="700" u="sng">
                <a:solidFill>
                  <a:schemeClr val="hlink"/>
                </a:solidFill>
                <a:hlinkClick r:id="rId10"/>
              </a:rPr>
              <a:t>https://s24.q4cdn.com/856567660/files/design/logo-black.png</a:t>
            </a:r>
            <a:endParaRPr sz="700"/>
          </a:p>
          <a:p>
            <a:pPr indent="0" lvl="0" marL="0" rtl="0" algn="l">
              <a:spcBef>
                <a:spcPts val="1200"/>
              </a:spcBef>
              <a:spcAft>
                <a:spcPts val="0"/>
              </a:spcAft>
              <a:buNone/>
            </a:pPr>
            <a:r>
              <a:rPr lang="en" sz="700" u="sng">
                <a:solidFill>
                  <a:schemeClr val="hlink"/>
                </a:solidFill>
                <a:hlinkClick r:id="rId11"/>
              </a:rPr>
              <a:t>https://upload.wikimedia.org/wikipedia/commons/thumb/3/31/Credit_Suisse_Logo.svg/2560px-Credit_Suisse_Logo.svg.png</a:t>
            </a:r>
            <a:endParaRPr sz="700"/>
          </a:p>
          <a:p>
            <a:pPr indent="0" lvl="0" marL="0" rtl="0" algn="l">
              <a:spcBef>
                <a:spcPts val="1200"/>
              </a:spcBef>
              <a:spcAft>
                <a:spcPts val="0"/>
              </a:spcAft>
              <a:buNone/>
            </a:pPr>
            <a:r>
              <a:t/>
            </a:r>
            <a:endParaRPr sz="700"/>
          </a:p>
          <a:p>
            <a:pPr indent="0" lvl="0" marL="0" rtl="0" algn="l">
              <a:spcBef>
                <a:spcPts val="1200"/>
              </a:spcBef>
              <a:spcAft>
                <a:spcPts val="0"/>
              </a:spcAft>
              <a:buNone/>
            </a:pPr>
            <a:r>
              <a:t/>
            </a:r>
            <a:endParaRPr sz="7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a:t>
            </a:r>
            <a:endParaRPr/>
          </a:p>
        </p:txBody>
      </p:sp>
      <p:sp>
        <p:nvSpPr>
          <p:cNvPr id="600" name="Google Shape;600;p75"/>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Example of cleaned text:</a:t>
            </a:r>
            <a:endParaRPr u="sng"/>
          </a:p>
          <a:p>
            <a:pPr indent="0" lvl="0" marL="0" rtl="0" algn="l">
              <a:spcBef>
                <a:spcPts val="1200"/>
              </a:spcBef>
              <a:spcAft>
                <a:spcPts val="1200"/>
              </a:spcAft>
              <a:buNone/>
            </a:pPr>
            <a:r>
              <a:t/>
            </a:r>
            <a:endParaRPr/>
          </a:p>
        </p:txBody>
      </p:sp>
      <p:pic>
        <p:nvPicPr>
          <p:cNvPr id="601" name="Google Shape;601;p75"/>
          <p:cNvPicPr preferRelativeResize="0"/>
          <p:nvPr/>
        </p:nvPicPr>
        <p:blipFill>
          <a:blip r:embed="rId3">
            <a:alphaModFix/>
          </a:blip>
          <a:stretch>
            <a:fillRect/>
          </a:stretch>
        </p:blipFill>
        <p:spPr>
          <a:xfrm>
            <a:off x="235088" y="2571750"/>
            <a:ext cx="8673822" cy="402525"/>
          </a:xfrm>
          <a:prstGeom prst="rect">
            <a:avLst/>
          </a:prstGeom>
          <a:noFill/>
          <a:ln>
            <a:noFill/>
          </a:ln>
        </p:spPr>
      </p:pic>
      <p:pic>
        <p:nvPicPr>
          <p:cNvPr id="602" name="Google Shape;602;p75"/>
          <p:cNvPicPr preferRelativeResize="0"/>
          <p:nvPr/>
        </p:nvPicPr>
        <p:blipFill>
          <a:blip r:embed="rId4">
            <a:alphaModFix/>
          </a:blip>
          <a:stretch>
            <a:fillRect/>
          </a:stretch>
        </p:blipFill>
        <p:spPr>
          <a:xfrm>
            <a:off x="269800" y="1621188"/>
            <a:ext cx="8604400" cy="308537"/>
          </a:xfrm>
          <a:prstGeom prst="rect">
            <a:avLst/>
          </a:prstGeom>
          <a:noFill/>
          <a:ln>
            <a:noFill/>
          </a:ln>
        </p:spPr>
      </p:pic>
      <p:sp>
        <p:nvSpPr>
          <p:cNvPr id="603" name="Google Shape;603;p75"/>
          <p:cNvSpPr/>
          <p:nvPr/>
        </p:nvSpPr>
        <p:spPr>
          <a:xfrm>
            <a:off x="3985500" y="2013138"/>
            <a:ext cx="386100" cy="475200"/>
          </a:xfrm>
          <a:prstGeom prst="downArrow">
            <a:avLst>
              <a:gd fmla="val 50000" name="adj1"/>
              <a:gd fmla="val 50000" name="adj2"/>
            </a:avLst>
          </a:prstGeom>
          <a:solidFill>
            <a:srgbClr val="D9EAD3"/>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49"/>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317" name="Google Shape;317;p49"/>
          <p:cNvSpPr txBox="1"/>
          <p:nvPr/>
        </p:nvSpPr>
        <p:spPr>
          <a:xfrm>
            <a:off x="713225" y="4437400"/>
            <a:ext cx="74928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200">
                <a:latin typeface="Barlow"/>
                <a:ea typeface="Barlow"/>
                <a:cs typeface="Barlow"/>
                <a:sym typeface="Barlow"/>
              </a:rPr>
              <a:t>Convert unstructured data into </a:t>
            </a:r>
            <a:r>
              <a:rPr b="1" lang="en" sz="1200">
                <a:latin typeface="Barlow"/>
                <a:ea typeface="Barlow"/>
                <a:cs typeface="Barlow"/>
                <a:sym typeface="Barlow"/>
              </a:rPr>
              <a:t>useful metrics</a:t>
            </a:r>
            <a:r>
              <a:rPr lang="en" sz="1200">
                <a:latin typeface="Barlow"/>
                <a:ea typeface="Barlow"/>
                <a:cs typeface="Barlow"/>
                <a:sym typeface="Barlow"/>
              </a:rPr>
              <a:t> to </a:t>
            </a:r>
            <a:r>
              <a:rPr lang="en" sz="1200">
                <a:latin typeface="Barlow"/>
                <a:ea typeface="Barlow"/>
                <a:cs typeface="Barlow"/>
                <a:sym typeface="Barlow"/>
              </a:rPr>
              <a:t>expedite</a:t>
            </a:r>
            <a:r>
              <a:rPr lang="en" sz="1200">
                <a:latin typeface="Barlow"/>
                <a:ea typeface="Barlow"/>
                <a:cs typeface="Barlow"/>
                <a:sym typeface="Barlow"/>
              </a:rPr>
              <a:t> decision making </a:t>
            </a:r>
            <a:endParaRPr sz="1200">
              <a:latin typeface="Barlow"/>
              <a:ea typeface="Barlow"/>
              <a:cs typeface="Barlow"/>
              <a:sym typeface="Barlow"/>
            </a:endParaRPr>
          </a:p>
        </p:txBody>
      </p:sp>
      <p:sp>
        <p:nvSpPr>
          <p:cNvPr id="318" name="Google Shape;318;p49"/>
          <p:cNvSpPr txBox="1"/>
          <p:nvPr>
            <p:ph idx="4294967295"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Scope</a:t>
            </a:r>
            <a:endParaRPr/>
          </a:p>
        </p:txBody>
      </p:sp>
      <p:cxnSp>
        <p:nvCxnSpPr>
          <p:cNvPr id="319" name="Google Shape;319;p49"/>
          <p:cNvCxnSpPr>
            <a:stCxn id="320" idx="3"/>
            <a:endCxn id="321" idx="1"/>
          </p:cNvCxnSpPr>
          <p:nvPr/>
        </p:nvCxnSpPr>
        <p:spPr>
          <a:xfrm flipH="1" rot="10800000">
            <a:off x="5958713" y="1740401"/>
            <a:ext cx="1680900" cy="667500"/>
          </a:xfrm>
          <a:prstGeom prst="curvedConnector3">
            <a:avLst>
              <a:gd fmla="val 49999" name="adj1"/>
            </a:avLst>
          </a:prstGeom>
          <a:noFill/>
          <a:ln cap="flat" cmpd="sng" w="9525">
            <a:solidFill>
              <a:schemeClr val="dk2"/>
            </a:solidFill>
            <a:prstDash val="solid"/>
            <a:round/>
            <a:headEnd len="med" w="med" type="none"/>
            <a:tailEnd len="med" w="med" type="none"/>
          </a:ln>
        </p:spPr>
      </p:cxnSp>
      <p:sp>
        <p:nvSpPr>
          <p:cNvPr id="321" name="Google Shape;321;p49"/>
          <p:cNvSpPr txBox="1"/>
          <p:nvPr/>
        </p:nvSpPr>
        <p:spPr>
          <a:xfrm>
            <a:off x="7639575" y="1186225"/>
            <a:ext cx="1400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Barlow"/>
                <a:ea typeface="Barlow"/>
                <a:cs typeface="Barlow"/>
                <a:sym typeface="Barlow"/>
              </a:rPr>
              <a:t>Extract</a:t>
            </a:r>
            <a:r>
              <a:rPr lang="en" sz="1200">
                <a:latin typeface="Barlow"/>
                <a:ea typeface="Barlow"/>
                <a:cs typeface="Barlow"/>
                <a:sym typeface="Barlow"/>
              </a:rPr>
              <a:t> and </a:t>
            </a:r>
            <a:r>
              <a:rPr b="1" lang="en" sz="1200">
                <a:latin typeface="Barlow"/>
                <a:ea typeface="Barlow"/>
                <a:cs typeface="Barlow"/>
                <a:sym typeface="Barlow"/>
              </a:rPr>
              <a:t>understand</a:t>
            </a:r>
            <a:r>
              <a:rPr lang="en" sz="1200">
                <a:latin typeface="Barlow"/>
                <a:ea typeface="Barlow"/>
                <a:cs typeface="Barlow"/>
                <a:sym typeface="Barlow"/>
              </a:rPr>
              <a:t> information related to </a:t>
            </a:r>
            <a:r>
              <a:rPr b="1" lang="en" sz="1200">
                <a:latin typeface="Barlow"/>
                <a:ea typeface="Barlow"/>
                <a:cs typeface="Barlow"/>
                <a:sym typeface="Barlow"/>
              </a:rPr>
              <a:t>decarbonization</a:t>
            </a:r>
            <a:endParaRPr b="1" sz="1200">
              <a:latin typeface="Barlow"/>
              <a:ea typeface="Barlow"/>
              <a:cs typeface="Barlow"/>
              <a:sym typeface="Barlow"/>
            </a:endParaRPr>
          </a:p>
        </p:txBody>
      </p:sp>
      <p:cxnSp>
        <p:nvCxnSpPr>
          <p:cNvPr id="322" name="Google Shape;322;p49"/>
          <p:cNvCxnSpPr>
            <a:stCxn id="320" idx="1"/>
            <a:endCxn id="323" idx="3"/>
          </p:cNvCxnSpPr>
          <p:nvPr/>
        </p:nvCxnSpPr>
        <p:spPr>
          <a:xfrm rot="10800000">
            <a:off x="1611362" y="1975301"/>
            <a:ext cx="1680900" cy="432600"/>
          </a:xfrm>
          <a:prstGeom prst="curvedConnector3">
            <a:avLst>
              <a:gd fmla="val 49999" name="adj1"/>
            </a:avLst>
          </a:prstGeom>
          <a:noFill/>
          <a:ln cap="flat" cmpd="sng" w="9525">
            <a:solidFill>
              <a:schemeClr val="dk2"/>
            </a:solidFill>
            <a:prstDash val="solid"/>
            <a:round/>
            <a:headEnd len="med" w="med" type="none"/>
            <a:tailEnd len="med" w="med" type="none"/>
          </a:ln>
        </p:spPr>
      </p:cxnSp>
      <p:sp>
        <p:nvSpPr>
          <p:cNvPr id="323" name="Google Shape;323;p49"/>
          <p:cNvSpPr txBox="1"/>
          <p:nvPr/>
        </p:nvSpPr>
        <p:spPr>
          <a:xfrm>
            <a:off x="187300" y="1328825"/>
            <a:ext cx="1424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Barlow"/>
                <a:ea typeface="Barlow"/>
                <a:cs typeface="Barlow"/>
                <a:sym typeface="Barlow"/>
              </a:rPr>
              <a:t>Capture decarbonization </a:t>
            </a:r>
            <a:r>
              <a:rPr b="1" lang="en" sz="1200">
                <a:latin typeface="Barlow"/>
                <a:ea typeface="Barlow"/>
                <a:cs typeface="Barlow"/>
                <a:sym typeface="Barlow"/>
              </a:rPr>
              <a:t>targets, </a:t>
            </a:r>
            <a:r>
              <a:rPr b="1" lang="en" sz="1200">
                <a:latin typeface="Barlow"/>
                <a:ea typeface="Barlow"/>
                <a:cs typeface="Barlow"/>
                <a:sym typeface="Barlow"/>
              </a:rPr>
              <a:t>efforts</a:t>
            </a:r>
            <a:r>
              <a:rPr b="1" lang="en" sz="1200">
                <a:latin typeface="Barlow"/>
                <a:ea typeface="Barlow"/>
                <a:cs typeface="Barlow"/>
                <a:sym typeface="Barlow"/>
              </a:rPr>
              <a:t> &amp; approaches</a:t>
            </a:r>
            <a:r>
              <a:rPr lang="en" sz="1200">
                <a:latin typeface="Barlow"/>
                <a:ea typeface="Barlow"/>
                <a:cs typeface="Barlow"/>
                <a:sym typeface="Barlow"/>
              </a:rPr>
              <a:t> by financial institutions</a:t>
            </a:r>
            <a:endParaRPr sz="1200">
              <a:latin typeface="Barlow"/>
              <a:ea typeface="Barlow"/>
              <a:cs typeface="Barlow"/>
              <a:sym typeface="Barlow"/>
            </a:endParaRPr>
          </a:p>
        </p:txBody>
      </p:sp>
      <p:pic>
        <p:nvPicPr>
          <p:cNvPr id="320" name="Google Shape;320;p49"/>
          <p:cNvPicPr preferRelativeResize="0"/>
          <p:nvPr/>
        </p:nvPicPr>
        <p:blipFill>
          <a:blip r:embed="rId4">
            <a:alphaModFix/>
          </a:blip>
          <a:stretch>
            <a:fillRect/>
          </a:stretch>
        </p:blipFill>
        <p:spPr>
          <a:xfrm>
            <a:off x="3292262" y="1017713"/>
            <a:ext cx="2666451" cy="2780376"/>
          </a:xfrm>
          <a:prstGeom prst="rect">
            <a:avLst/>
          </a:prstGeom>
          <a:noFill/>
          <a:ln>
            <a:noFill/>
          </a:ln>
        </p:spPr>
      </p:pic>
      <p:cxnSp>
        <p:nvCxnSpPr>
          <p:cNvPr id="324" name="Google Shape;324;p49"/>
          <p:cNvCxnSpPr>
            <a:stCxn id="320" idx="2"/>
            <a:endCxn id="317" idx="0"/>
          </p:cNvCxnSpPr>
          <p:nvPr/>
        </p:nvCxnSpPr>
        <p:spPr>
          <a:xfrm rot="5400000">
            <a:off x="4222888" y="4034788"/>
            <a:ext cx="639300" cy="165900"/>
          </a:xfrm>
          <a:prstGeom prst="curvedConnector3">
            <a:avLst>
              <a:gd fmla="val 50001"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76"/>
          <p:cNvPicPr preferRelativeResize="0"/>
          <p:nvPr/>
        </p:nvPicPr>
        <p:blipFill>
          <a:blip r:embed="rId3">
            <a:alphaModFix/>
          </a:blip>
          <a:stretch>
            <a:fillRect/>
          </a:stretch>
        </p:blipFill>
        <p:spPr>
          <a:xfrm>
            <a:off x="713237" y="1096775"/>
            <a:ext cx="7042226" cy="3610674"/>
          </a:xfrm>
          <a:prstGeom prst="rect">
            <a:avLst/>
          </a:prstGeom>
          <a:noFill/>
          <a:ln>
            <a:noFill/>
          </a:ln>
        </p:spPr>
      </p:pic>
      <p:pic>
        <p:nvPicPr>
          <p:cNvPr id="609" name="Google Shape;609;p76"/>
          <p:cNvPicPr preferRelativeResize="0"/>
          <p:nvPr/>
        </p:nvPicPr>
        <p:blipFill rotWithShape="1">
          <a:blip r:embed="rId4">
            <a:alphaModFix/>
          </a:blip>
          <a:srcRect b="45315" l="0" r="0" t="18300"/>
          <a:stretch/>
        </p:blipFill>
        <p:spPr>
          <a:xfrm>
            <a:off x="7933975" y="360550"/>
            <a:ext cx="1106350" cy="402524"/>
          </a:xfrm>
          <a:prstGeom prst="rect">
            <a:avLst/>
          </a:prstGeom>
          <a:noFill/>
          <a:ln>
            <a:noFill/>
          </a:ln>
        </p:spPr>
      </p:pic>
      <p:sp>
        <p:nvSpPr>
          <p:cNvPr id="610" name="Google Shape;610;p76"/>
          <p:cNvSpPr txBox="1"/>
          <p:nvPr>
            <p:ph idx="4294967295" type="title"/>
          </p:nvPr>
        </p:nvSpPr>
        <p:spPr>
          <a:xfrm>
            <a:off x="713225" y="445025"/>
            <a:ext cx="708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(Landing Page)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77"/>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pic>
        <p:nvPicPr>
          <p:cNvPr id="616" name="Google Shape;616;p77"/>
          <p:cNvPicPr preferRelativeResize="0"/>
          <p:nvPr/>
        </p:nvPicPr>
        <p:blipFill>
          <a:blip r:embed="rId4">
            <a:alphaModFix/>
          </a:blip>
          <a:stretch>
            <a:fillRect/>
          </a:stretch>
        </p:blipFill>
        <p:spPr>
          <a:xfrm>
            <a:off x="360425" y="1373125"/>
            <a:ext cx="8679900" cy="3204096"/>
          </a:xfrm>
          <a:prstGeom prst="rect">
            <a:avLst/>
          </a:prstGeom>
          <a:noFill/>
          <a:ln>
            <a:noFill/>
          </a:ln>
        </p:spPr>
      </p:pic>
      <p:sp>
        <p:nvSpPr>
          <p:cNvPr id="617" name="Google Shape;617;p77"/>
          <p:cNvSpPr/>
          <p:nvPr/>
        </p:nvSpPr>
        <p:spPr>
          <a:xfrm>
            <a:off x="360425" y="2851325"/>
            <a:ext cx="8679900" cy="172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a:latin typeface="Barlow Medium"/>
                <a:ea typeface="Barlow Medium"/>
                <a:cs typeface="Barlow Medium"/>
                <a:sym typeface="Barlow Medium"/>
              </a:rPr>
              <a:t>4 Types of Financial Institutions:</a:t>
            </a:r>
            <a:endParaRPr>
              <a:latin typeface="Barlow Medium"/>
              <a:ea typeface="Barlow Medium"/>
              <a:cs typeface="Barlow Medium"/>
              <a:sym typeface="Barlow Medium"/>
            </a:endParaRPr>
          </a:p>
          <a:p>
            <a:pPr indent="-311150" lvl="0" marL="457200" rtl="0" algn="l">
              <a:lnSpc>
                <a:spcPct val="150000"/>
              </a:lnSpc>
              <a:spcBef>
                <a:spcPts val="0"/>
              </a:spcBef>
              <a:spcAft>
                <a:spcPts val="0"/>
              </a:spcAft>
              <a:buSzPts val="1300"/>
              <a:buFont typeface="Barlow"/>
              <a:buChar char="●"/>
            </a:pPr>
            <a:r>
              <a:rPr lang="en" sz="1300">
                <a:latin typeface="Barlow"/>
                <a:ea typeface="Barlow"/>
                <a:cs typeface="Barlow"/>
                <a:sym typeface="Barlow"/>
              </a:rPr>
              <a:t>Asian Bank</a:t>
            </a:r>
            <a:endParaRPr sz="1300">
              <a:latin typeface="Barlow"/>
              <a:ea typeface="Barlow"/>
              <a:cs typeface="Barlow"/>
              <a:sym typeface="Barlow"/>
            </a:endParaRPr>
          </a:p>
          <a:p>
            <a:pPr indent="-311150" lvl="0" marL="457200" rtl="0" algn="l">
              <a:lnSpc>
                <a:spcPct val="150000"/>
              </a:lnSpc>
              <a:spcBef>
                <a:spcPts val="0"/>
              </a:spcBef>
              <a:spcAft>
                <a:spcPts val="0"/>
              </a:spcAft>
              <a:buSzPts val="1300"/>
              <a:buFont typeface="Barlow"/>
              <a:buChar char="●"/>
            </a:pPr>
            <a:r>
              <a:rPr lang="en" sz="1300">
                <a:latin typeface="Barlow"/>
                <a:ea typeface="Barlow"/>
                <a:cs typeface="Barlow"/>
                <a:sym typeface="Barlow"/>
              </a:rPr>
              <a:t>Asset Manager</a:t>
            </a:r>
            <a:endParaRPr sz="1300">
              <a:latin typeface="Barlow"/>
              <a:ea typeface="Barlow"/>
              <a:cs typeface="Barlow"/>
              <a:sym typeface="Barlow"/>
            </a:endParaRPr>
          </a:p>
          <a:p>
            <a:pPr indent="-311150" lvl="0" marL="457200" rtl="0" algn="l">
              <a:lnSpc>
                <a:spcPct val="150000"/>
              </a:lnSpc>
              <a:spcBef>
                <a:spcPts val="0"/>
              </a:spcBef>
              <a:spcAft>
                <a:spcPts val="0"/>
              </a:spcAft>
              <a:buSzPts val="1300"/>
              <a:buFont typeface="Barlow"/>
              <a:buChar char="●"/>
            </a:pPr>
            <a:r>
              <a:rPr lang="en" sz="1300">
                <a:latin typeface="Barlow"/>
                <a:ea typeface="Barlow"/>
                <a:cs typeface="Barlow"/>
                <a:sym typeface="Barlow"/>
              </a:rPr>
              <a:t>Insurance Company</a:t>
            </a:r>
            <a:endParaRPr sz="1300">
              <a:latin typeface="Barlow"/>
              <a:ea typeface="Barlow"/>
              <a:cs typeface="Barlow"/>
              <a:sym typeface="Barlow"/>
            </a:endParaRPr>
          </a:p>
          <a:p>
            <a:pPr indent="-311150" lvl="0" marL="457200" rtl="0" algn="l">
              <a:lnSpc>
                <a:spcPct val="150000"/>
              </a:lnSpc>
              <a:spcBef>
                <a:spcPts val="0"/>
              </a:spcBef>
              <a:spcAft>
                <a:spcPts val="0"/>
              </a:spcAft>
              <a:buSzPts val="1300"/>
              <a:buFont typeface="Barlow"/>
              <a:buChar char="●"/>
            </a:pPr>
            <a:r>
              <a:rPr lang="en" sz="1300">
                <a:latin typeface="Barlow"/>
                <a:ea typeface="Barlow"/>
                <a:cs typeface="Barlow"/>
                <a:sym typeface="Barlow"/>
              </a:rPr>
              <a:t>Pension Fund</a:t>
            </a:r>
            <a:endParaRPr sz="1300">
              <a:latin typeface="Barlow"/>
              <a:ea typeface="Barlow"/>
              <a:cs typeface="Barlow"/>
              <a:sym typeface="Barlow"/>
            </a:endParaRPr>
          </a:p>
        </p:txBody>
      </p:sp>
      <p:sp>
        <p:nvSpPr>
          <p:cNvPr id="618" name="Google Shape;618;p77"/>
          <p:cNvSpPr txBox="1"/>
          <p:nvPr>
            <p:ph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(First Interface)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500"/>
                                        <p:tgtEl>
                                          <p:spTgt spid="6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78"/>
          <p:cNvPicPr preferRelativeResize="0"/>
          <p:nvPr/>
        </p:nvPicPr>
        <p:blipFill>
          <a:blip r:embed="rId3">
            <a:alphaModFix/>
          </a:blip>
          <a:stretch>
            <a:fillRect/>
          </a:stretch>
        </p:blipFill>
        <p:spPr>
          <a:xfrm>
            <a:off x="311700" y="1355200"/>
            <a:ext cx="8679900" cy="3204096"/>
          </a:xfrm>
          <a:prstGeom prst="rect">
            <a:avLst/>
          </a:prstGeom>
          <a:noFill/>
          <a:ln>
            <a:noFill/>
          </a:ln>
        </p:spPr>
      </p:pic>
      <p:pic>
        <p:nvPicPr>
          <p:cNvPr id="624" name="Google Shape;624;p78"/>
          <p:cNvPicPr preferRelativeResize="0"/>
          <p:nvPr/>
        </p:nvPicPr>
        <p:blipFill rotWithShape="1">
          <a:blip r:embed="rId4">
            <a:alphaModFix/>
          </a:blip>
          <a:srcRect b="45315" l="0" r="0" t="18300"/>
          <a:stretch/>
        </p:blipFill>
        <p:spPr>
          <a:xfrm>
            <a:off x="7933975" y="360550"/>
            <a:ext cx="1106350" cy="402524"/>
          </a:xfrm>
          <a:prstGeom prst="rect">
            <a:avLst/>
          </a:prstGeom>
          <a:noFill/>
          <a:ln>
            <a:noFill/>
          </a:ln>
        </p:spPr>
      </p:pic>
      <p:sp>
        <p:nvSpPr>
          <p:cNvPr id="625" name="Google Shape;625;p78"/>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a:t>
            </a:r>
            <a:r>
              <a:rPr lang="en"/>
              <a:t>First Interface)</a:t>
            </a:r>
            <a:endParaRPr/>
          </a:p>
        </p:txBody>
      </p:sp>
      <p:sp>
        <p:nvSpPr>
          <p:cNvPr id="626" name="Google Shape;626;p78"/>
          <p:cNvSpPr/>
          <p:nvPr/>
        </p:nvSpPr>
        <p:spPr>
          <a:xfrm>
            <a:off x="3319300" y="1197425"/>
            <a:ext cx="5783100" cy="3474600"/>
          </a:xfrm>
          <a:prstGeom prst="rect">
            <a:avLst/>
          </a:prstGeom>
          <a:solidFill>
            <a:schemeClr val="lt1"/>
          </a:solid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lang="en">
                <a:solidFill>
                  <a:schemeClr val="dk1"/>
                </a:solidFill>
                <a:latin typeface="Barlow Medium"/>
                <a:ea typeface="Barlow Medium"/>
                <a:cs typeface="Barlow Medium"/>
                <a:sym typeface="Barlow Medium"/>
              </a:rPr>
              <a:t>Overall Sentiment Level</a:t>
            </a:r>
            <a:endParaRPr>
              <a:solidFill>
                <a:schemeClr val="dk1"/>
              </a:solidFill>
              <a:latin typeface="Barlow Medium"/>
              <a:ea typeface="Barlow Medium"/>
              <a:cs typeface="Barlow Medium"/>
              <a:sym typeface="Barlow Medium"/>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Overall picture of a company’s decarbonization progress</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Summarizes a company’s attitude and commitment </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0 (less desirable) to 1  (desirable)</a:t>
            </a:r>
            <a:endParaRPr sz="13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79"/>
          <p:cNvPicPr preferRelativeResize="0"/>
          <p:nvPr/>
        </p:nvPicPr>
        <p:blipFill>
          <a:blip r:embed="rId3">
            <a:alphaModFix/>
          </a:blip>
          <a:stretch>
            <a:fillRect/>
          </a:stretch>
        </p:blipFill>
        <p:spPr>
          <a:xfrm>
            <a:off x="311700" y="1367650"/>
            <a:ext cx="8677658" cy="3200400"/>
          </a:xfrm>
          <a:prstGeom prst="rect">
            <a:avLst/>
          </a:prstGeom>
          <a:noFill/>
          <a:ln>
            <a:noFill/>
          </a:ln>
        </p:spPr>
      </p:pic>
      <p:pic>
        <p:nvPicPr>
          <p:cNvPr id="632" name="Google Shape;632;p79"/>
          <p:cNvPicPr preferRelativeResize="0"/>
          <p:nvPr/>
        </p:nvPicPr>
        <p:blipFill rotWithShape="1">
          <a:blip r:embed="rId4">
            <a:alphaModFix/>
          </a:blip>
          <a:srcRect b="45315" l="0" r="0" t="18300"/>
          <a:stretch/>
        </p:blipFill>
        <p:spPr>
          <a:xfrm>
            <a:off x="7933975" y="360550"/>
            <a:ext cx="1106350" cy="402524"/>
          </a:xfrm>
          <a:prstGeom prst="rect">
            <a:avLst/>
          </a:prstGeom>
          <a:noFill/>
          <a:ln>
            <a:noFill/>
          </a:ln>
        </p:spPr>
      </p:pic>
      <p:sp>
        <p:nvSpPr>
          <p:cNvPr id="633" name="Google Shape;633;p79"/>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a:t>
            </a:r>
            <a:r>
              <a:rPr lang="en"/>
              <a:t>First Interface)</a:t>
            </a:r>
            <a:endParaRPr/>
          </a:p>
        </p:txBody>
      </p:sp>
      <p:sp>
        <p:nvSpPr>
          <p:cNvPr id="634" name="Google Shape;634;p79"/>
          <p:cNvSpPr/>
          <p:nvPr/>
        </p:nvSpPr>
        <p:spPr>
          <a:xfrm>
            <a:off x="84625" y="1367650"/>
            <a:ext cx="9008100" cy="1208400"/>
          </a:xfrm>
          <a:prstGeom prst="rect">
            <a:avLst/>
          </a:prstGeom>
          <a:solidFill>
            <a:schemeClr val="lt1"/>
          </a:solid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lang="en">
                <a:solidFill>
                  <a:schemeClr val="dk1"/>
                </a:solidFill>
                <a:latin typeface="Barlow Medium"/>
                <a:ea typeface="Barlow Medium"/>
                <a:cs typeface="Barlow Medium"/>
                <a:sym typeface="Barlow Medium"/>
              </a:rPr>
              <a:t>Percentage of Decarbonization Disclosure</a:t>
            </a:r>
            <a:endParaRPr sz="1300">
              <a:latin typeface="Barlow"/>
              <a:ea typeface="Barlow"/>
              <a:cs typeface="Barlow"/>
              <a:sym typeface="Barlow"/>
            </a:endParaRPr>
          </a:p>
          <a:p>
            <a:pPr indent="-311150" lvl="0" marL="914400" rtl="0" algn="l">
              <a:lnSpc>
                <a:spcPct val="150000"/>
              </a:lnSpc>
              <a:spcBef>
                <a:spcPts val="0"/>
              </a:spcBef>
              <a:spcAft>
                <a:spcPts val="0"/>
              </a:spcAft>
              <a:buSzPts val="1300"/>
              <a:buFont typeface="Barlow"/>
              <a:buChar char="●"/>
            </a:pPr>
            <a:r>
              <a:rPr lang="en" sz="1300">
                <a:latin typeface="Barlow"/>
                <a:ea typeface="Barlow"/>
                <a:cs typeface="Barlow"/>
                <a:sym typeface="Barlow"/>
              </a:rPr>
              <a:t>How much a company discusses about their decarbonization effort</a:t>
            </a:r>
            <a:endParaRPr sz="1300">
              <a:latin typeface="Barlow"/>
              <a:ea typeface="Barlow"/>
              <a:cs typeface="Barlow"/>
              <a:sym typeface="Barlow"/>
            </a:endParaRPr>
          </a:p>
          <a:p>
            <a:pPr indent="-311150" lvl="0" marL="914400" rtl="0" algn="l">
              <a:lnSpc>
                <a:spcPct val="150000"/>
              </a:lnSpc>
              <a:spcBef>
                <a:spcPts val="0"/>
              </a:spcBef>
              <a:spcAft>
                <a:spcPts val="0"/>
              </a:spcAft>
              <a:buSzPts val="1300"/>
              <a:buFont typeface="Barlow"/>
              <a:buChar char="●"/>
            </a:pPr>
            <a:r>
              <a:rPr lang="en" sz="1300">
                <a:latin typeface="Barlow"/>
                <a:ea typeface="Barlow"/>
                <a:cs typeface="Barlow"/>
                <a:sym typeface="Barlow"/>
              </a:rPr>
              <a:t>Reflects a company’s level of transparency</a:t>
            </a:r>
            <a:endParaRPr sz="1300">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80"/>
          <p:cNvPicPr preferRelativeResize="0"/>
          <p:nvPr/>
        </p:nvPicPr>
        <p:blipFill>
          <a:blip r:embed="rId3">
            <a:alphaModFix/>
          </a:blip>
          <a:stretch>
            <a:fillRect/>
          </a:stretch>
        </p:blipFill>
        <p:spPr>
          <a:xfrm>
            <a:off x="311700" y="1363550"/>
            <a:ext cx="8677658" cy="3200400"/>
          </a:xfrm>
          <a:prstGeom prst="rect">
            <a:avLst/>
          </a:prstGeom>
          <a:noFill/>
          <a:ln>
            <a:noFill/>
          </a:ln>
        </p:spPr>
      </p:pic>
      <p:pic>
        <p:nvPicPr>
          <p:cNvPr id="640" name="Google Shape;640;p80"/>
          <p:cNvPicPr preferRelativeResize="0"/>
          <p:nvPr/>
        </p:nvPicPr>
        <p:blipFill rotWithShape="1">
          <a:blip r:embed="rId4">
            <a:alphaModFix/>
          </a:blip>
          <a:srcRect b="45315" l="0" r="0" t="18300"/>
          <a:stretch/>
        </p:blipFill>
        <p:spPr>
          <a:xfrm>
            <a:off x="7933975" y="360550"/>
            <a:ext cx="1106350" cy="402524"/>
          </a:xfrm>
          <a:prstGeom prst="rect">
            <a:avLst/>
          </a:prstGeom>
          <a:noFill/>
          <a:ln>
            <a:noFill/>
          </a:ln>
        </p:spPr>
      </p:pic>
      <p:sp>
        <p:nvSpPr>
          <p:cNvPr id="641" name="Google Shape;641;p80"/>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a:t>
            </a:r>
            <a:r>
              <a:rPr lang="en"/>
              <a:t>First Interface)</a:t>
            </a:r>
            <a:endParaRPr/>
          </a:p>
        </p:txBody>
      </p:sp>
      <p:sp>
        <p:nvSpPr>
          <p:cNvPr id="642" name="Google Shape;642;p80"/>
          <p:cNvSpPr/>
          <p:nvPr/>
        </p:nvSpPr>
        <p:spPr>
          <a:xfrm>
            <a:off x="270950" y="1363550"/>
            <a:ext cx="5703000" cy="3337500"/>
          </a:xfrm>
          <a:prstGeom prst="rect">
            <a:avLst/>
          </a:prstGeom>
          <a:solidFill>
            <a:schemeClr val="lt1"/>
          </a:solid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lang="en">
                <a:solidFill>
                  <a:schemeClr val="dk1"/>
                </a:solidFill>
                <a:latin typeface="Barlow Medium"/>
                <a:ea typeface="Barlow Medium"/>
                <a:cs typeface="Barlow Medium"/>
                <a:sym typeface="Barlow Medium"/>
              </a:rPr>
              <a:t>Number of Global Standards &amp; Initiatives</a:t>
            </a:r>
            <a:endParaRPr>
              <a:solidFill>
                <a:schemeClr val="dk1"/>
              </a:solidFill>
              <a:latin typeface="Barlow Medium"/>
              <a:ea typeface="Barlow Medium"/>
              <a:cs typeface="Barlow Medium"/>
              <a:sym typeface="Barlow Medium"/>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Examples: Carbon Disclosure Project, UN Global Compact</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Reflects level of support towards the adoption of industry standards</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Effort in incorporating ESG criteria into decision making</a:t>
            </a:r>
            <a:endParaRPr sz="13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81"/>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648" name="Google Shape;648;p81"/>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a:t>
            </a:r>
            <a:r>
              <a:rPr lang="en"/>
              <a:t>First Interface)</a:t>
            </a:r>
            <a:endParaRPr/>
          </a:p>
        </p:txBody>
      </p:sp>
      <p:pic>
        <p:nvPicPr>
          <p:cNvPr id="649" name="Google Shape;649;p81"/>
          <p:cNvPicPr preferRelativeResize="0"/>
          <p:nvPr/>
        </p:nvPicPr>
        <p:blipFill>
          <a:blip r:embed="rId4">
            <a:alphaModFix/>
          </a:blip>
          <a:stretch>
            <a:fillRect/>
          </a:stretch>
        </p:blipFill>
        <p:spPr>
          <a:xfrm>
            <a:off x="463138" y="1332500"/>
            <a:ext cx="8217723" cy="3270224"/>
          </a:xfrm>
          <a:prstGeom prst="rect">
            <a:avLst/>
          </a:prstGeom>
          <a:noFill/>
          <a:ln>
            <a:noFill/>
          </a:ln>
        </p:spPr>
      </p:pic>
      <p:sp>
        <p:nvSpPr>
          <p:cNvPr id="650" name="Google Shape;650;p81"/>
          <p:cNvSpPr/>
          <p:nvPr/>
        </p:nvSpPr>
        <p:spPr>
          <a:xfrm>
            <a:off x="5341700" y="1197425"/>
            <a:ext cx="3339300" cy="3474600"/>
          </a:xfrm>
          <a:prstGeom prst="rect">
            <a:avLst/>
          </a:prstGeom>
          <a:solidFill>
            <a:schemeClr val="lt1"/>
          </a:solid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lang="en">
                <a:solidFill>
                  <a:schemeClr val="dk1"/>
                </a:solidFill>
                <a:latin typeface="Barlow Medium"/>
                <a:ea typeface="Barlow Medium"/>
                <a:cs typeface="Barlow Medium"/>
                <a:sym typeface="Barlow Medium"/>
              </a:rPr>
              <a:t>Table of Standards &amp; Initiatives</a:t>
            </a:r>
            <a:endParaRPr>
              <a:solidFill>
                <a:schemeClr val="dk1"/>
              </a:solidFill>
              <a:latin typeface="Barlow Medium"/>
              <a:ea typeface="Barlow Medium"/>
              <a:cs typeface="Barlow Medium"/>
              <a:sym typeface="Barlow Medium"/>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List of initiatives &amp; standards</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Short description included</a:t>
            </a:r>
            <a:endParaRPr sz="13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82"/>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656" name="Google Shape;656;p82"/>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a:t>
            </a:r>
            <a:r>
              <a:rPr lang="en"/>
              <a:t>First Interface)</a:t>
            </a:r>
            <a:endParaRPr/>
          </a:p>
        </p:txBody>
      </p:sp>
      <p:pic>
        <p:nvPicPr>
          <p:cNvPr id="657" name="Google Shape;657;p82"/>
          <p:cNvPicPr preferRelativeResize="0"/>
          <p:nvPr/>
        </p:nvPicPr>
        <p:blipFill>
          <a:blip r:embed="rId4">
            <a:alphaModFix/>
          </a:blip>
          <a:stretch>
            <a:fillRect/>
          </a:stretch>
        </p:blipFill>
        <p:spPr>
          <a:xfrm>
            <a:off x="480050" y="1330550"/>
            <a:ext cx="8183880" cy="3273551"/>
          </a:xfrm>
          <a:prstGeom prst="rect">
            <a:avLst/>
          </a:prstGeom>
          <a:noFill/>
          <a:ln>
            <a:noFill/>
          </a:ln>
        </p:spPr>
      </p:pic>
      <p:sp>
        <p:nvSpPr>
          <p:cNvPr id="658" name="Google Shape;658;p82"/>
          <p:cNvSpPr/>
          <p:nvPr/>
        </p:nvSpPr>
        <p:spPr>
          <a:xfrm>
            <a:off x="270950" y="1283525"/>
            <a:ext cx="4910400" cy="3417600"/>
          </a:xfrm>
          <a:prstGeom prst="rect">
            <a:avLst/>
          </a:prstGeom>
          <a:solidFill>
            <a:schemeClr val="lt1"/>
          </a:solid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lang="en">
                <a:solidFill>
                  <a:schemeClr val="dk1"/>
                </a:solidFill>
                <a:latin typeface="Barlow Medium"/>
                <a:ea typeface="Barlow Medium"/>
                <a:cs typeface="Barlow Medium"/>
                <a:sym typeface="Barlow Medium"/>
              </a:rPr>
              <a:t>Top 10 Word Count</a:t>
            </a:r>
            <a:endParaRPr>
              <a:solidFill>
                <a:schemeClr val="dk1"/>
              </a:solidFill>
              <a:latin typeface="Barlow Medium"/>
              <a:ea typeface="Barlow Medium"/>
              <a:cs typeface="Barlow Medium"/>
              <a:sym typeface="Barlow Medium"/>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Represents the commonly discussed topics</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Emphasis on portfolio decarbonization</a:t>
            </a:r>
            <a:endParaRPr sz="13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3"/>
          <p:cNvPicPr preferRelativeResize="0"/>
          <p:nvPr/>
        </p:nvPicPr>
        <p:blipFill rotWithShape="1">
          <a:blip r:embed="rId3">
            <a:alphaModFix/>
          </a:blip>
          <a:srcRect b="1758" l="0" r="0" t="0"/>
          <a:stretch/>
        </p:blipFill>
        <p:spPr>
          <a:xfrm>
            <a:off x="446650" y="1017725"/>
            <a:ext cx="7897851" cy="3716425"/>
          </a:xfrm>
          <a:prstGeom prst="rect">
            <a:avLst/>
          </a:prstGeom>
          <a:noFill/>
          <a:ln>
            <a:noFill/>
          </a:ln>
        </p:spPr>
      </p:pic>
      <p:pic>
        <p:nvPicPr>
          <p:cNvPr id="664" name="Google Shape;664;p83"/>
          <p:cNvPicPr preferRelativeResize="0"/>
          <p:nvPr/>
        </p:nvPicPr>
        <p:blipFill rotWithShape="1">
          <a:blip r:embed="rId4">
            <a:alphaModFix/>
          </a:blip>
          <a:srcRect b="45315" l="0" r="0" t="18300"/>
          <a:stretch/>
        </p:blipFill>
        <p:spPr>
          <a:xfrm>
            <a:off x="7933975" y="360550"/>
            <a:ext cx="1106350" cy="402524"/>
          </a:xfrm>
          <a:prstGeom prst="rect">
            <a:avLst/>
          </a:prstGeom>
          <a:noFill/>
          <a:ln>
            <a:noFill/>
          </a:ln>
        </p:spPr>
      </p:pic>
      <p:sp>
        <p:nvSpPr>
          <p:cNvPr id="665" name="Google Shape;665;p83"/>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(Second</a:t>
            </a:r>
            <a:r>
              <a:rPr lang="en"/>
              <a:t> Interface)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84"/>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671" name="Google Shape;671;p84"/>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a:t>
            </a:r>
            <a:r>
              <a:rPr lang="en"/>
              <a:t>Second Interface)</a:t>
            </a:r>
            <a:endParaRPr/>
          </a:p>
        </p:txBody>
      </p:sp>
      <p:pic>
        <p:nvPicPr>
          <p:cNvPr id="672" name="Google Shape;672;p84"/>
          <p:cNvPicPr preferRelativeResize="0"/>
          <p:nvPr/>
        </p:nvPicPr>
        <p:blipFill>
          <a:blip r:embed="rId4">
            <a:alphaModFix/>
          </a:blip>
          <a:stretch>
            <a:fillRect/>
          </a:stretch>
        </p:blipFill>
        <p:spPr>
          <a:xfrm>
            <a:off x="543088" y="1017725"/>
            <a:ext cx="8057830" cy="376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85"/>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678" name="Google Shape;678;p85"/>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a:t>
            </a:r>
            <a:r>
              <a:rPr lang="en"/>
              <a:t>Second Interface)</a:t>
            </a:r>
            <a:endParaRPr/>
          </a:p>
        </p:txBody>
      </p:sp>
      <p:pic>
        <p:nvPicPr>
          <p:cNvPr id="679" name="Google Shape;679;p85"/>
          <p:cNvPicPr preferRelativeResize="0"/>
          <p:nvPr/>
        </p:nvPicPr>
        <p:blipFill>
          <a:blip r:embed="rId4">
            <a:alphaModFix/>
          </a:blip>
          <a:stretch>
            <a:fillRect/>
          </a:stretch>
        </p:blipFill>
        <p:spPr>
          <a:xfrm>
            <a:off x="554650" y="1219450"/>
            <a:ext cx="8034702" cy="3430551"/>
          </a:xfrm>
          <a:prstGeom prst="rect">
            <a:avLst/>
          </a:prstGeom>
          <a:noFill/>
          <a:ln>
            <a:noFill/>
          </a:ln>
        </p:spPr>
      </p:pic>
      <p:sp>
        <p:nvSpPr>
          <p:cNvPr id="680" name="Google Shape;680;p85"/>
          <p:cNvSpPr/>
          <p:nvPr/>
        </p:nvSpPr>
        <p:spPr>
          <a:xfrm>
            <a:off x="4654075" y="1197425"/>
            <a:ext cx="4299600" cy="3474600"/>
          </a:xfrm>
          <a:prstGeom prst="rect">
            <a:avLst/>
          </a:prstGeom>
          <a:solidFill>
            <a:schemeClr val="lt1"/>
          </a:solid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lang="en">
                <a:solidFill>
                  <a:schemeClr val="dk1"/>
                </a:solidFill>
                <a:latin typeface="Barlow Medium"/>
                <a:ea typeface="Barlow Medium"/>
                <a:cs typeface="Barlow Medium"/>
                <a:sym typeface="Barlow Medium"/>
              </a:rPr>
              <a:t>Overall Sentiment Level</a:t>
            </a:r>
            <a:endParaRPr>
              <a:solidFill>
                <a:schemeClr val="dk1"/>
              </a:solidFill>
              <a:latin typeface="Barlow Medium"/>
              <a:ea typeface="Barlow Medium"/>
              <a:cs typeface="Barlow Medium"/>
              <a:sym typeface="Barlow Medium"/>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Comparison between companies &amp; against average</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Rough impression of a company’s decarbonization efforts</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Calculated based on:</a:t>
            </a:r>
            <a:endParaRPr sz="1300">
              <a:solidFill>
                <a:schemeClr val="dk1"/>
              </a:solidFill>
              <a:latin typeface="Barlow"/>
              <a:ea typeface="Barlow"/>
              <a:cs typeface="Barlow"/>
              <a:sym typeface="Barlow"/>
            </a:endParaRPr>
          </a:p>
          <a:p>
            <a:pPr indent="-311150" lvl="0" marL="1371600" rtl="0" algn="l">
              <a:lnSpc>
                <a:spcPct val="150000"/>
              </a:lnSpc>
              <a:spcBef>
                <a:spcPts val="0"/>
              </a:spcBef>
              <a:spcAft>
                <a:spcPts val="0"/>
              </a:spcAft>
              <a:buClr>
                <a:schemeClr val="dk1"/>
              </a:buClr>
              <a:buSzPts val="1300"/>
              <a:buFont typeface="Barlow"/>
              <a:buAutoNum type="arabicPeriod"/>
            </a:pPr>
            <a:r>
              <a:rPr lang="en" sz="1300">
                <a:solidFill>
                  <a:schemeClr val="dk1"/>
                </a:solidFill>
                <a:latin typeface="Barlow"/>
                <a:ea typeface="Barlow"/>
                <a:cs typeface="Barlow"/>
                <a:sym typeface="Barlow"/>
              </a:rPr>
              <a:t>Tone</a:t>
            </a:r>
            <a:endParaRPr sz="1300">
              <a:solidFill>
                <a:schemeClr val="dk1"/>
              </a:solidFill>
              <a:latin typeface="Barlow"/>
              <a:ea typeface="Barlow"/>
              <a:cs typeface="Barlow"/>
              <a:sym typeface="Barlow"/>
            </a:endParaRPr>
          </a:p>
          <a:p>
            <a:pPr indent="-311150" lvl="0" marL="1371600" rtl="0" algn="l">
              <a:lnSpc>
                <a:spcPct val="150000"/>
              </a:lnSpc>
              <a:spcBef>
                <a:spcPts val="0"/>
              </a:spcBef>
              <a:spcAft>
                <a:spcPts val="0"/>
              </a:spcAft>
              <a:buClr>
                <a:schemeClr val="dk1"/>
              </a:buClr>
              <a:buSzPts val="1300"/>
              <a:buFont typeface="Barlow"/>
              <a:buAutoNum type="arabicPeriod"/>
            </a:pPr>
            <a:r>
              <a:rPr lang="en" sz="1300">
                <a:solidFill>
                  <a:schemeClr val="dk1"/>
                </a:solidFill>
                <a:latin typeface="Barlow"/>
                <a:ea typeface="Barlow"/>
                <a:cs typeface="Barlow"/>
                <a:sym typeface="Barlow"/>
              </a:rPr>
              <a:t>Frequency of decarbonization related information</a:t>
            </a:r>
            <a:endParaRPr sz="13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0"/>
                                        </p:tgtEl>
                                        <p:attrNameLst>
                                          <p:attrName>style.visibility</p:attrName>
                                        </p:attrNameLst>
                                      </p:cBhvr>
                                      <p:to>
                                        <p:strVal val="visible"/>
                                      </p:to>
                                    </p:set>
                                    <p:anim calcmode="lin" valueType="num">
                                      <p:cBhvr additive="base">
                                        <p:cTn dur="500"/>
                                        <p:tgtEl>
                                          <p:spTgt spid="6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0"/>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330" name="Google Shape;330;p50"/>
          <p:cNvSpPr txBox="1"/>
          <p:nvPr>
            <p:ph idx="4294967295" type="title"/>
          </p:nvPr>
        </p:nvSpPr>
        <p:spPr>
          <a:xfrm>
            <a:off x="702825" y="458450"/>
            <a:ext cx="5797200" cy="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Current Business Problem</a:t>
            </a:r>
            <a:endParaRPr sz="3000"/>
          </a:p>
        </p:txBody>
      </p:sp>
      <p:sp>
        <p:nvSpPr>
          <p:cNvPr id="331" name="Google Shape;331;p50"/>
          <p:cNvSpPr txBox="1"/>
          <p:nvPr/>
        </p:nvSpPr>
        <p:spPr>
          <a:xfrm>
            <a:off x="5287100" y="1349725"/>
            <a:ext cx="3423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Barlow"/>
                <a:ea typeface="Barlow"/>
                <a:cs typeface="Barlow"/>
                <a:sym typeface="Barlow"/>
              </a:rPr>
              <a:t>Information Consolidation</a:t>
            </a:r>
            <a:endParaRPr sz="1900">
              <a:latin typeface="Barlow"/>
              <a:ea typeface="Barlow"/>
              <a:cs typeface="Barlow"/>
              <a:sym typeface="Barlow"/>
            </a:endParaRPr>
          </a:p>
        </p:txBody>
      </p:sp>
      <p:sp>
        <p:nvSpPr>
          <p:cNvPr id="332" name="Google Shape;332;p50"/>
          <p:cNvSpPr txBox="1"/>
          <p:nvPr/>
        </p:nvSpPr>
        <p:spPr>
          <a:xfrm>
            <a:off x="458350" y="1349725"/>
            <a:ext cx="3515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Barlow"/>
                <a:ea typeface="Barlow"/>
                <a:cs typeface="Barlow"/>
                <a:sym typeface="Barlow"/>
              </a:rPr>
              <a:t>Availability of Information</a:t>
            </a:r>
            <a:endParaRPr sz="1900">
              <a:latin typeface="Barlow"/>
              <a:ea typeface="Barlow"/>
              <a:cs typeface="Barlow"/>
              <a:sym typeface="Barlow"/>
            </a:endParaRPr>
          </a:p>
        </p:txBody>
      </p:sp>
      <p:pic>
        <p:nvPicPr>
          <p:cNvPr id="333" name="Google Shape;333;p50"/>
          <p:cNvPicPr preferRelativeResize="0"/>
          <p:nvPr/>
        </p:nvPicPr>
        <p:blipFill>
          <a:blip r:embed="rId4">
            <a:alphaModFix/>
          </a:blip>
          <a:stretch>
            <a:fillRect/>
          </a:stretch>
        </p:blipFill>
        <p:spPr>
          <a:xfrm>
            <a:off x="5241487" y="2027139"/>
            <a:ext cx="3515125" cy="2194811"/>
          </a:xfrm>
          <a:prstGeom prst="rect">
            <a:avLst/>
          </a:prstGeom>
          <a:noFill/>
          <a:ln>
            <a:noFill/>
          </a:ln>
        </p:spPr>
      </p:pic>
      <p:pic>
        <p:nvPicPr>
          <p:cNvPr id="334" name="Google Shape;334;p50"/>
          <p:cNvPicPr preferRelativeResize="0"/>
          <p:nvPr/>
        </p:nvPicPr>
        <p:blipFill>
          <a:blip r:embed="rId5">
            <a:alphaModFix/>
          </a:blip>
          <a:stretch>
            <a:fillRect/>
          </a:stretch>
        </p:blipFill>
        <p:spPr>
          <a:xfrm>
            <a:off x="321838" y="2063675"/>
            <a:ext cx="3841222" cy="2158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86"/>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686" name="Google Shape;686;p86"/>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a:t>
            </a:r>
            <a:r>
              <a:rPr lang="en"/>
              <a:t>Second Interface)</a:t>
            </a:r>
            <a:endParaRPr/>
          </a:p>
        </p:txBody>
      </p:sp>
      <p:pic>
        <p:nvPicPr>
          <p:cNvPr id="687" name="Google Shape;687;p86"/>
          <p:cNvPicPr preferRelativeResize="0"/>
          <p:nvPr/>
        </p:nvPicPr>
        <p:blipFill>
          <a:blip r:embed="rId4">
            <a:alphaModFix/>
          </a:blip>
          <a:stretch>
            <a:fillRect/>
          </a:stretch>
        </p:blipFill>
        <p:spPr>
          <a:xfrm>
            <a:off x="624013" y="1255925"/>
            <a:ext cx="7895967" cy="3428999"/>
          </a:xfrm>
          <a:prstGeom prst="rect">
            <a:avLst/>
          </a:prstGeom>
          <a:noFill/>
          <a:ln>
            <a:noFill/>
          </a:ln>
        </p:spPr>
      </p:pic>
      <p:sp>
        <p:nvSpPr>
          <p:cNvPr id="688" name="Google Shape;688;p86"/>
          <p:cNvSpPr/>
          <p:nvPr/>
        </p:nvSpPr>
        <p:spPr>
          <a:xfrm>
            <a:off x="152400" y="1170725"/>
            <a:ext cx="4368300" cy="3599400"/>
          </a:xfrm>
          <a:prstGeom prst="rect">
            <a:avLst/>
          </a:prstGeom>
          <a:solidFill>
            <a:schemeClr val="lt1"/>
          </a:solid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lang="en">
                <a:solidFill>
                  <a:schemeClr val="dk1"/>
                </a:solidFill>
                <a:latin typeface="Barlow Medium"/>
                <a:ea typeface="Barlow Medium"/>
                <a:cs typeface="Barlow Medium"/>
                <a:sym typeface="Barlow Medium"/>
              </a:rPr>
              <a:t>Decarbonization Disclosure (%)</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Breakdown of information in a report</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Compare level of disclosure &amp; transparency between companies</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Useful metric for decision making</a:t>
            </a:r>
            <a:endParaRPr sz="13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8"/>
                                        </p:tgtEl>
                                        <p:attrNameLst>
                                          <p:attrName>style.visibility</p:attrName>
                                        </p:attrNameLst>
                                      </p:cBhvr>
                                      <p:to>
                                        <p:strVal val="visible"/>
                                      </p:to>
                                    </p:set>
                                    <p:anim calcmode="lin" valueType="num">
                                      <p:cBhvr additive="base">
                                        <p:cTn dur="500"/>
                                        <p:tgtEl>
                                          <p:spTgt spid="6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87"/>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
        <p:nvSpPr>
          <p:cNvPr id="694" name="Google Shape;694;p87"/>
          <p:cNvSpPr txBox="1"/>
          <p:nvPr>
            <p:ph idx="4294967295" type="title"/>
          </p:nvPr>
        </p:nvSpPr>
        <p:spPr>
          <a:xfrm>
            <a:off x="360425" y="445025"/>
            <a:ext cx="807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Appendices: Dashboard (</a:t>
            </a:r>
            <a:r>
              <a:rPr lang="en"/>
              <a:t>Second Interface)</a:t>
            </a:r>
            <a:endParaRPr/>
          </a:p>
        </p:txBody>
      </p:sp>
      <p:pic>
        <p:nvPicPr>
          <p:cNvPr id="695" name="Google Shape;695;p87"/>
          <p:cNvPicPr preferRelativeResize="0"/>
          <p:nvPr/>
        </p:nvPicPr>
        <p:blipFill>
          <a:blip r:embed="rId4">
            <a:alphaModFix/>
          </a:blip>
          <a:stretch>
            <a:fillRect/>
          </a:stretch>
        </p:blipFill>
        <p:spPr>
          <a:xfrm>
            <a:off x="863387" y="1061275"/>
            <a:ext cx="7417226" cy="3714800"/>
          </a:xfrm>
          <a:prstGeom prst="rect">
            <a:avLst/>
          </a:prstGeom>
          <a:noFill/>
          <a:ln>
            <a:noFill/>
          </a:ln>
        </p:spPr>
      </p:pic>
      <p:sp>
        <p:nvSpPr>
          <p:cNvPr id="696" name="Google Shape;696;p87"/>
          <p:cNvSpPr/>
          <p:nvPr/>
        </p:nvSpPr>
        <p:spPr>
          <a:xfrm>
            <a:off x="4616500" y="974163"/>
            <a:ext cx="4297800" cy="3801900"/>
          </a:xfrm>
          <a:prstGeom prst="rect">
            <a:avLst/>
          </a:prstGeom>
          <a:solidFill>
            <a:schemeClr val="lt1"/>
          </a:solid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lang="en">
                <a:solidFill>
                  <a:schemeClr val="dk1"/>
                </a:solidFill>
                <a:latin typeface="Barlow Medium"/>
                <a:ea typeface="Barlow Medium"/>
                <a:cs typeface="Barlow Medium"/>
                <a:sym typeface="Barlow Medium"/>
              </a:rPr>
              <a:t>Bigram Analysis</a:t>
            </a:r>
            <a:endParaRPr>
              <a:solidFill>
                <a:schemeClr val="dk1"/>
              </a:solidFill>
              <a:latin typeface="Barlow Medium"/>
              <a:ea typeface="Barlow Medium"/>
              <a:cs typeface="Barlow Medium"/>
              <a:sym typeface="Barlow Medium"/>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Top 10 occurring word pairs mentioned by each company</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Explains how a company is making progress towards decarbonization</a:t>
            </a:r>
            <a:endParaRPr sz="1300">
              <a:solidFill>
                <a:schemeClr val="dk1"/>
              </a:solidFill>
              <a:latin typeface="Barlow"/>
              <a:ea typeface="Barlow"/>
              <a:cs typeface="Barlow"/>
              <a:sym typeface="Barlow"/>
            </a:endParaRPr>
          </a:p>
          <a:p>
            <a:pPr indent="-311150" lvl="0" marL="914400" rtl="0" algn="l">
              <a:lnSpc>
                <a:spcPct val="150000"/>
              </a:lnSpc>
              <a:spcBef>
                <a:spcPts val="0"/>
              </a:spcBef>
              <a:spcAft>
                <a:spcPts val="0"/>
              </a:spcAft>
              <a:buClr>
                <a:schemeClr val="dk1"/>
              </a:buClr>
              <a:buSzPts val="1300"/>
              <a:buFont typeface="Barlow"/>
              <a:buChar char="●"/>
            </a:pPr>
            <a:r>
              <a:rPr lang="en" sz="1300">
                <a:solidFill>
                  <a:schemeClr val="dk1"/>
                </a:solidFill>
                <a:latin typeface="Barlow"/>
                <a:ea typeface="Barlow"/>
                <a:cs typeface="Barlow"/>
                <a:sym typeface="Barlow"/>
              </a:rPr>
              <a:t>Approach to align portfolio with a low carbon future</a:t>
            </a:r>
            <a:endParaRPr sz="1300">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500"/>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1"/>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grpSp>
        <p:nvGrpSpPr>
          <p:cNvPr id="340" name="Google Shape;340;p51"/>
          <p:cNvGrpSpPr/>
          <p:nvPr/>
        </p:nvGrpSpPr>
        <p:grpSpPr>
          <a:xfrm>
            <a:off x="3177213" y="1322700"/>
            <a:ext cx="2472733" cy="3350688"/>
            <a:chOff x="-697505" y="-6382336"/>
            <a:chExt cx="6236400" cy="8935167"/>
          </a:xfrm>
        </p:grpSpPr>
        <p:sp>
          <p:nvSpPr>
            <p:cNvPr id="341" name="Google Shape;341;p51"/>
            <p:cNvSpPr txBox="1"/>
            <p:nvPr/>
          </p:nvSpPr>
          <p:spPr>
            <a:xfrm>
              <a:off x="-613205" y="-7668"/>
              <a:ext cx="6067800" cy="2560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 sz="1200">
                  <a:solidFill>
                    <a:schemeClr val="dk1"/>
                  </a:solidFill>
                  <a:latin typeface="Barlow"/>
                  <a:ea typeface="Barlow"/>
                  <a:cs typeface="Barlow"/>
                  <a:sym typeface="Barlow"/>
                </a:rPr>
                <a:t>Optimized machine learning models to gauge sentiment based on frequency of words, topic modelling and classification</a:t>
              </a:r>
              <a:endParaRPr sz="1200">
                <a:solidFill>
                  <a:schemeClr val="dk1"/>
                </a:solidFill>
                <a:latin typeface="Barlow"/>
                <a:ea typeface="Barlow"/>
                <a:cs typeface="Barlow"/>
                <a:sym typeface="Barlow"/>
              </a:endParaRPr>
            </a:p>
          </p:txBody>
        </p:sp>
        <p:sp>
          <p:nvSpPr>
            <p:cNvPr id="342" name="Google Shape;342;p51"/>
            <p:cNvSpPr txBox="1"/>
            <p:nvPr/>
          </p:nvSpPr>
          <p:spPr>
            <a:xfrm>
              <a:off x="-697505" y="-6382336"/>
              <a:ext cx="6236400" cy="6567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600">
                  <a:solidFill>
                    <a:schemeClr val="dk1"/>
                  </a:solidFill>
                  <a:latin typeface="Barlow"/>
                  <a:ea typeface="Barlow"/>
                  <a:cs typeface="Barlow"/>
                  <a:sym typeface="Barlow"/>
                </a:rPr>
                <a:t>Data Analysis</a:t>
              </a:r>
              <a:endParaRPr sz="900">
                <a:solidFill>
                  <a:schemeClr val="dk1"/>
                </a:solidFill>
                <a:latin typeface="Barlow"/>
                <a:ea typeface="Barlow"/>
                <a:cs typeface="Barlow"/>
                <a:sym typeface="Barlow"/>
              </a:endParaRPr>
            </a:p>
          </p:txBody>
        </p:sp>
      </p:grpSp>
      <p:pic>
        <p:nvPicPr>
          <p:cNvPr id="343" name="Google Shape;343;p51"/>
          <p:cNvPicPr preferRelativeResize="0"/>
          <p:nvPr/>
        </p:nvPicPr>
        <p:blipFill>
          <a:blip r:embed="rId4">
            <a:alphaModFix/>
          </a:blip>
          <a:stretch>
            <a:fillRect/>
          </a:stretch>
        </p:blipFill>
        <p:spPr>
          <a:xfrm>
            <a:off x="3140775" y="1873212"/>
            <a:ext cx="2825151" cy="1412576"/>
          </a:xfrm>
          <a:prstGeom prst="rect">
            <a:avLst/>
          </a:prstGeom>
          <a:noFill/>
          <a:ln>
            <a:noFill/>
          </a:ln>
        </p:spPr>
      </p:pic>
      <p:sp>
        <p:nvSpPr>
          <p:cNvPr id="344" name="Google Shape;344;p51"/>
          <p:cNvSpPr txBox="1"/>
          <p:nvPr/>
        </p:nvSpPr>
        <p:spPr>
          <a:xfrm>
            <a:off x="6248975" y="3732138"/>
            <a:ext cx="2406000" cy="7017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 sz="1200">
                <a:solidFill>
                  <a:schemeClr val="dk1"/>
                </a:solidFill>
                <a:latin typeface="Barlow"/>
                <a:ea typeface="Barlow"/>
                <a:cs typeface="Barlow"/>
                <a:sym typeface="Barlow"/>
              </a:rPr>
              <a:t>Help different companies monitor their progress towards reaching their </a:t>
            </a:r>
            <a:r>
              <a:rPr lang="en" sz="1200">
                <a:solidFill>
                  <a:schemeClr val="dk1"/>
                </a:solidFill>
                <a:latin typeface="Barlow"/>
                <a:ea typeface="Barlow"/>
                <a:cs typeface="Barlow"/>
                <a:sym typeface="Barlow"/>
              </a:rPr>
              <a:t>decarbonization</a:t>
            </a:r>
            <a:r>
              <a:rPr lang="en" sz="1200">
                <a:solidFill>
                  <a:schemeClr val="dk1"/>
                </a:solidFill>
                <a:latin typeface="Barlow"/>
                <a:ea typeface="Barlow"/>
                <a:cs typeface="Barlow"/>
                <a:sym typeface="Barlow"/>
              </a:rPr>
              <a:t> targets</a:t>
            </a:r>
            <a:endParaRPr sz="800">
              <a:solidFill>
                <a:schemeClr val="dk1"/>
              </a:solidFill>
              <a:latin typeface="Barlow"/>
              <a:ea typeface="Barlow"/>
              <a:cs typeface="Barlow"/>
              <a:sym typeface="Barlow"/>
            </a:endParaRPr>
          </a:p>
        </p:txBody>
      </p:sp>
      <p:sp>
        <p:nvSpPr>
          <p:cNvPr id="345" name="Google Shape;345;p51"/>
          <p:cNvSpPr txBox="1"/>
          <p:nvPr/>
        </p:nvSpPr>
        <p:spPr>
          <a:xfrm>
            <a:off x="6248975" y="1162625"/>
            <a:ext cx="2610900" cy="56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600">
                <a:solidFill>
                  <a:schemeClr val="dk1"/>
                </a:solidFill>
                <a:latin typeface="Barlow"/>
                <a:ea typeface="Barlow"/>
                <a:cs typeface="Barlow"/>
                <a:sym typeface="Barlow"/>
              </a:rPr>
              <a:t>Informative and Consolidated dashboard</a:t>
            </a:r>
            <a:endParaRPr sz="900">
              <a:solidFill>
                <a:schemeClr val="dk1"/>
              </a:solidFill>
              <a:latin typeface="Barlow"/>
              <a:ea typeface="Barlow"/>
              <a:cs typeface="Barlow"/>
              <a:sym typeface="Barlow"/>
            </a:endParaRPr>
          </a:p>
        </p:txBody>
      </p:sp>
      <p:pic>
        <p:nvPicPr>
          <p:cNvPr id="346" name="Google Shape;346;p51"/>
          <p:cNvPicPr preferRelativeResize="0"/>
          <p:nvPr/>
        </p:nvPicPr>
        <p:blipFill>
          <a:blip r:embed="rId5">
            <a:alphaModFix/>
          </a:blip>
          <a:stretch>
            <a:fillRect/>
          </a:stretch>
        </p:blipFill>
        <p:spPr>
          <a:xfrm>
            <a:off x="6248975" y="1824663"/>
            <a:ext cx="2573624" cy="1615401"/>
          </a:xfrm>
          <a:prstGeom prst="rect">
            <a:avLst/>
          </a:prstGeom>
          <a:noFill/>
          <a:ln>
            <a:noFill/>
          </a:ln>
        </p:spPr>
      </p:pic>
      <p:pic>
        <p:nvPicPr>
          <p:cNvPr id="347" name="Google Shape;347;p51"/>
          <p:cNvPicPr preferRelativeResize="0"/>
          <p:nvPr/>
        </p:nvPicPr>
        <p:blipFill>
          <a:blip r:embed="rId6">
            <a:alphaModFix/>
          </a:blip>
          <a:stretch>
            <a:fillRect/>
          </a:stretch>
        </p:blipFill>
        <p:spPr>
          <a:xfrm>
            <a:off x="284101" y="1771800"/>
            <a:ext cx="2573626" cy="1721125"/>
          </a:xfrm>
          <a:prstGeom prst="rect">
            <a:avLst/>
          </a:prstGeom>
          <a:noFill/>
          <a:ln>
            <a:noFill/>
          </a:ln>
        </p:spPr>
      </p:pic>
      <p:sp>
        <p:nvSpPr>
          <p:cNvPr id="348" name="Google Shape;348;p51"/>
          <p:cNvSpPr txBox="1"/>
          <p:nvPr/>
        </p:nvSpPr>
        <p:spPr>
          <a:xfrm>
            <a:off x="334600" y="1322687"/>
            <a:ext cx="2472600" cy="2463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 sz="1600">
                <a:solidFill>
                  <a:schemeClr val="dk1"/>
                </a:solidFill>
                <a:latin typeface="Barlow"/>
                <a:ea typeface="Barlow"/>
                <a:cs typeface="Barlow"/>
                <a:sym typeface="Barlow"/>
              </a:rPr>
              <a:t>Data Extraction</a:t>
            </a:r>
            <a:endParaRPr sz="900">
              <a:solidFill>
                <a:schemeClr val="dk1"/>
              </a:solidFill>
              <a:latin typeface="Barlow"/>
              <a:ea typeface="Barlow"/>
              <a:cs typeface="Barlow"/>
              <a:sym typeface="Barlow"/>
            </a:endParaRPr>
          </a:p>
        </p:txBody>
      </p:sp>
      <p:sp>
        <p:nvSpPr>
          <p:cNvPr id="349" name="Google Shape;349;p51"/>
          <p:cNvSpPr txBox="1"/>
          <p:nvPr/>
        </p:nvSpPr>
        <p:spPr>
          <a:xfrm>
            <a:off x="284100" y="4100900"/>
            <a:ext cx="2406000" cy="1848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t/>
            </a:r>
            <a:endParaRPr sz="1200">
              <a:solidFill>
                <a:schemeClr val="dk1"/>
              </a:solidFill>
              <a:latin typeface="Public Sans Light"/>
              <a:ea typeface="Public Sans Light"/>
              <a:cs typeface="Public Sans Light"/>
              <a:sym typeface="Public Sans Light"/>
            </a:endParaRPr>
          </a:p>
        </p:txBody>
      </p:sp>
      <p:sp>
        <p:nvSpPr>
          <p:cNvPr id="350" name="Google Shape;350;p51"/>
          <p:cNvSpPr txBox="1"/>
          <p:nvPr/>
        </p:nvSpPr>
        <p:spPr>
          <a:xfrm>
            <a:off x="367900" y="3732150"/>
            <a:ext cx="2406000" cy="4431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 sz="1200">
                <a:solidFill>
                  <a:schemeClr val="dk1"/>
                </a:solidFill>
                <a:latin typeface="Barlow"/>
                <a:ea typeface="Barlow"/>
                <a:cs typeface="Barlow"/>
                <a:sym typeface="Barlow"/>
              </a:rPr>
              <a:t>Scraping of text data from PDF files and conversion into text data tables</a:t>
            </a:r>
            <a:endParaRPr sz="1200">
              <a:solidFill>
                <a:schemeClr val="dk1"/>
              </a:solidFill>
              <a:latin typeface="Barlow"/>
              <a:ea typeface="Barlow"/>
              <a:cs typeface="Barlow"/>
              <a:sym typeface="Barlow"/>
            </a:endParaRPr>
          </a:p>
        </p:txBody>
      </p:sp>
      <p:sp>
        <p:nvSpPr>
          <p:cNvPr id="351" name="Google Shape;351;p51"/>
          <p:cNvSpPr txBox="1"/>
          <p:nvPr>
            <p:ph idx="4294967295" type="title"/>
          </p:nvPr>
        </p:nvSpPr>
        <p:spPr>
          <a:xfrm>
            <a:off x="286825" y="379250"/>
            <a:ext cx="5797200" cy="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r>
              <a:rPr lang="en"/>
              <a:t> Outline</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57" name="Google Shape;357;p52"/>
          <p:cNvSpPr txBox="1"/>
          <p:nvPr>
            <p:ph idx="2" type="subTitle"/>
          </p:nvPr>
        </p:nvSpPr>
        <p:spPr>
          <a:xfrm>
            <a:off x="1417350" y="3046513"/>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Companies</a:t>
            </a:r>
            <a:endParaRPr b="1" sz="1800"/>
          </a:p>
        </p:txBody>
      </p:sp>
      <p:sp>
        <p:nvSpPr>
          <p:cNvPr id="358" name="Google Shape;358;p52"/>
          <p:cNvSpPr txBox="1"/>
          <p:nvPr>
            <p:ph idx="1" type="subTitle"/>
          </p:nvPr>
        </p:nvSpPr>
        <p:spPr>
          <a:xfrm>
            <a:off x="1158150" y="2138138"/>
            <a:ext cx="30045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&gt;</a:t>
            </a:r>
            <a:r>
              <a:rPr lang="en" sz="6000"/>
              <a:t> 115</a:t>
            </a:r>
            <a:endParaRPr sz="6000"/>
          </a:p>
        </p:txBody>
      </p:sp>
      <p:sp>
        <p:nvSpPr>
          <p:cNvPr id="359" name="Google Shape;359;p52"/>
          <p:cNvSpPr txBox="1"/>
          <p:nvPr>
            <p:ph idx="3" type="subTitle"/>
          </p:nvPr>
        </p:nvSpPr>
        <p:spPr>
          <a:xfrm>
            <a:off x="5499750" y="21381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4</a:t>
            </a:r>
            <a:endParaRPr sz="6000"/>
          </a:p>
        </p:txBody>
      </p:sp>
      <p:sp>
        <p:nvSpPr>
          <p:cNvPr id="360" name="Google Shape;360;p52"/>
          <p:cNvSpPr txBox="1"/>
          <p:nvPr>
            <p:ph idx="4" type="subTitle"/>
          </p:nvPr>
        </p:nvSpPr>
        <p:spPr>
          <a:xfrm>
            <a:off x="5499750" y="3046525"/>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t>Types of Financial Institutions</a:t>
            </a:r>
            <a:endParaRPr b="1" sz="1700"/>
          </a:p>
        </p:txBody>
      </p:sp>
      <p:pic>
        <p:nvPicPr>
          <p:cNvPr id="361" name="Google Shape;361;p52"/>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Extraction</a:t>
            </a:r>
            <a:endParaRPr/>
          </a:p>
        </p:txBody>
      </p:sp>
      <p:sp>
        <p:nvSpPr>
          <p:cNvPr id="367" name="Google Shape;367;p53"/>
          <p:cNvSpPr txBox="1"/>
          <p:nvPr>
            <p:ph idx="3" type="subTitle"/>
          </p:nvPr>
        </p:nvSpPr>
        <p:spPr>
          <a:xfrm>
            <a:off x="1091826" y="2864452"/>
            <a:ext cx="2181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PyPDF2</a:t>
            </a:r>
            <a:endParaRPr/>
          </a:p>
        </p:txBody>
      </p:sp>
      <p:sp>
        <p:nvSpPr>
          <p:cNvPr id="368" name="Google Shape;368;p53"/>
          <p:cNvSpPr txBox="1"/>
          <p:nvPr>
            <p:ph idx="4" type="subTitle"/>
          </p:nvPr>
        </p:nvSpPr>
        <p:spPr>
          <a:xfrm>
            <a:off x="1091928" y="3237356"/>
            <a:ext cx="2181900" cy="8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Illogical order of text</a:t>
            </a:r>
            <a:endParaRPr/>
          </a:p>
        </p:txBody>
      </p:sp>
      <p:sp>
        <p:nvSpPr>
          <p:cNvPr id="369" name="Google Shape;369;p53"/>
          <p:cNvSpPr txBox="1"/>
          <p:nvPr>
            <p:ph idx="5" type="subTitle"/>
          </p:nvPr>
        </p:nvSpPr>
        <p:spPr>
          <a:xfrm>
            <a:off x="5870270" y="2864355"/>
            <a:ext cx="2181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PyMuPDF</a:t>
            </a:r>
            <a:endParaRPr/>
          </a:p>
        </p:txBody>
      </p:sp>
      <p:sp>
        <p:nvSpPr>
          <p:cNvPr id="370" name="Google Shape;370;p53"/>
          <p:cNvSpPr txBox="1"/>
          <p:nvPr>
            <p:ph idx="6" type="subTitle"/>
          </p:nvPr>
        </p:nvSpPr>
        <p:spPr>
          <a:xfrm>
            <a:off x="5870270" y="3237259"/>
            <a:ext cx="2181900" cy="8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Optimal Results</a:t>
            </a:r>
            <a:endParaRPr/>
          </a:p>
        </p:txBody>
      </p:sp>
      <p:grpSp>
        <p:nvGrpSpPr>
          <p:cNvPr id="371" name="Google Shape;371;p53"/>
          <p:cNvGrpSpPr/>
          <p:nvPr/>
        </p:nvGrpSpPr>
        <p:grpSpPr>
          <a:xfrm>
            <a:off x="1876860" y="1974878"/>
            <a:ext cx="612087" cy="711619"/>
            <a:chOff x="946175" y="3253275"/>
            <a:chExt cx="298550" cy="296150"/>
          </a:xfrm>
        </p:grpSpPr>
        <p:sp>
          <p:nvSpPr>
            <p:cNvPr id="372" name="Google Shape;372;p5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53"/>
          <p:cNvGrpSpPr/>
          <p:nvPr/>
        </p:nvGrpSpPr>
        <p:grpSpPr>
          <a:xfrm>
            <a:off x="6655099" y="1974782"/>
            <a:ext cx="612087" cy="711619"/>
            <a:chOff x="946175" y="3253275"/>
            <a:chExt cx="298550" cy="296150"/>
          </a:xfrm>
        </p:grpSpPr>
        <p:sp>
          <p:nvSpPr>
            <p:cNvPr id="378" name="Google Shape;378;p5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53"/>
          <p:cNvSpPr txBox="1"/>
          <p:nvPr>
            <p:ph idx="5" type="subTitle"/>
          </p:nvPr>
        </p:nvSpPr>
        <p:spPr>
          <a:xfrm>
            <a:off x="3481092" y="2856130"/>
            <a:ext cx="2181900" cy="39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textract</a:t>
            </a:r>
            <a:endParaRPr/>
          </a:p>
        </p:txBody>
      </p:sp>
      <p:sp>
        <p:nvSpPr>
          <p:cNvPr id="384" name="Google Shape;384;p53"/>
          <p:cNvSpPr txBox="1"/>
          <p:nvPr>
            <p:ph idx="6" type="subTitle"/>
          </p:nvPr>
        </p:nvSpPr>
        <p:spPr>
          <a:xfrm>
            <a:off x="3481092" y="3229034"/>
            <a:ext cx="2181900" cy="89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 compatible with Windows</a:t>
            </a:r>
            <a:endParaRPr/>
          </a:p>
        </p:txBody>
      </p:sp>
      <p:grpSp>
        <p:nvGrpSpPr>
          <p:cNvPr id="385" name="Google Shape;385;p53"/>
          <p:cNvGrpSpPr/>
          <p:nvPr/>
        </p:nvGrpSpPr>
        <p:grpSpPr>
          <a:xfrm>
            <a:off x="4265921" y="1966556"/>
            <a:ext cx="612087" cy="711619"/>
            <a:chOff x="946175" y="3253275"/>
            <a:chExt cx="298550" cy="296150"/>
          </a:xfrm>
        </p:grpSpPr>
        <p:sp>
          <p:nvSpPr>
            <p:cNvPr id="386" name="Google Shape;386;p5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idx="4294967295"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Extraction</a:t>
            </a:r>
            <a:endParaRPr/>
          </a:p>
        </p:txBody>
      </p:sp>
      <p:sp>
        <p:nvSpPr>
          <p:cNvPr id="396" name="Google Shape;396;p54"/>
          <p:cNvSpPr txBox="1"/>
          <p:nvPr>
            <p:ph idx="4294967295" type="body"/>
          </p:nvPr>
        </p:nvSpPr>
        <p:spPr>
          <a:xfrm>
            <a:off x="713250" y="1272925"/>
            <a:ext cx="3858600" cy="3295800"/>
          </a:xfrm>
          <a:prstGeom prst="rect">
            <a:avLst/>
          </a:prstGeom>
        </p:spPr>
        <p:txBody>
          <a:bodyPr anchorCtr="0" anchor="t" bIns="91425" lIns="91425" spcFirstLastPara="1" rIns="91425" wrap="square" tIns="91425">
            <a:noAutofit/>
          </a:bodyPr>
          <a:lstStyle/>
          <a:p>
            <a:pPr indent="0" lvl="0" marL="457200" rtl="0" algn="l">
              <a:lnSpc>
                <a:spcPct val="140016"/>
              </a:lnSpc>
              <a:spcBef>
                <a:spcPts val="0"/>
              </a:spcBef>
              <a:spcAft>
                <a:spcPts val="0"/>
              </a:spcAft>
              <a:buNone/>
            </a:pPr>
            <a:r>
              <a:t/>
            </a:r>
            <a:endParaRPr b="1" sz="1400">
              <a:solidFill>
                <a:srgbClr val="1A1B18"/>
              </a:solidFill>
              <a:latin typeface="Barlow"/>
              <a:ea typeface="Barlow"/>
              <a:cs typeface="Barlow"/>
              <a:sym typeface="Barlow"/>
            </a:endParaRPr>
          </a:p>
          <a:p>
            <a:pPr indent="-317500" lvl="0" marL="457200" rtl="0" algn="l">
              <a:lnSpc>
                <a:spcPct val="140016"/>
              </a:lnSpc>
              <a:spcBef>
                <a:spcPts val="0"/>
              </a:spcBef>
              <a:spcAft>
                <a:spcPts val="0"/>
              </a:spcAft>
              <a:buClr>
                <a:srgbClr val="1A1B18"/>
              </a:buClr>
              <a:buSzPts val="1400"/>
              <a:buChar char="●"/>
            </a:pPr>
            <a:r>
              <a:rPr b="1" lang="en" sz="1400">
                <a:solidFill>
                  <a:srgbClr val="1A1B18"/>
                </a:solidFill>
                <a:latin typeface="Barlow"/>
                <a:ea typeface="Barlow"/>
                <a:cs typeface="Barlow"/>
                <a:sym typeface="Barlow"/>
              </a:rPr>
              <a:t>Input</a:t>
            </a:r>
            <a:r>
              <a:rPr lang="en" sz="1400">
                <a:solidFill>
                  <a:srgbClr val="1A1B18"/>
                </a:solidFill>
                <a:latin typeface="Barlow"/>
                <a:ea typeface="Barlow"/>
                <a:cs typeface="Barlow"/>
                <a:sym typeface="Barlow"/>
              </a:rPr>
              <a:t>: PDF downloaded manually from company's website</a:t>
            </a:r>
            <a:endParaRPr sz="1400">
              <a:solidFill>
                <a:schemeClr val="dk1"/>
              </a:solidFill>
              <a:latin typeface="Barlow"/>
              <a:ea typeface="Barlow"/>
              <a:cs typeface="Barlow"/>
              <a:sym typeface="Barlow"/>
            </a:endParaRPr>
          </a:p>
          <a:p>
            <a:pPr indent="-317500" lvl="0" marL="457200" rtl="0" algn="l">
              <a:lnSpc>
                <a:spcPct val="140016"/>
              </a:lnSpc>
              <a:spcBef>
                <a:spcPts val="0"/>
              </a:spcBef>
              <a:spcAft>
                <a:spcPts val="0"/>
              </a:spcAft>
              <a:buClr>
                <a:srgbClr val="1A1B18"/>
              </a:buClr>
              <a:buSzPts val="1400"/>
              <a:buChar char="●"/>
            </a:pPr>
            <a:r>
              <a:rPr b="1" lang="en" sz="1400">
                <a:solidFill>
                  <a:srgbClr val="1A1B18"/>
                </a:solidFill>
                <a:latin typeface="Barlow"/>
                <a:ea typeface="Barlow"/>
                <a:cs typeface="Barlow"/>
                <a:sym typeface="Barlow"/>
              </a:rPr>
              <a:t>Process</a:t>
            </a:r>
            <a:r>
              <a:rPr lang="en" sz="1400">
                <a:solidFill>
                  <a:srgbClr val="1A1B18"/>
                </a:solidFill>
                <a:latin typeface="Barlow"/>
                <a:ea typeface="Barlow"/>
                <a:cs typeface="Barlow"/>
                <a:sym typeface="Barlow"/>
              </a:rPr>
              <a:t>: Obtain text from a document using Textract package</a:t>
            </a:r>
            <a:endParaRPr sz="1400">
              <a:solidFill>
                <a:srgbClr val="1A1B18"/>
              </a:solidFill>
              <a:latin typeface="Barlow"/>
              <a:ea typeface="Barlow"/>
              <a:cs typeface="Barlow"/>
              <a:sym typeface="Barlow"/>
            </a:endParaRPr>
          </a:p>
          <a:p>
            <a:pPr indent="-317500" lvl="0" marL="457200" rtl="0" algn="l">
              <a:lnSpc>
                <a:spcPct val="140016"/>
              </a:lnSpc>
              <a:spcBef>
                <a:spcPts val="0"/>
              </a:spcBef>
              <a:spcAft>
                <a:spcPts val="0"/>
              </a:spcAft>
              <a:buClr>
                <a:srgbClr val="1A1B18"/>
              </a:buClr>
              <a:buSzPts val="1400"/>
              <a:buChar char="●"/>
            </a:pPr>
            <a:r>
              <a:rPr b="1" lang="en" sz="1400">
                <a:solidFill>
                  <a:srgbClr val="1A1B18"/>
                </a:solidFill>
                <a:latin typeface="Barlow"/>
                <a:ea typeface="Barlow"/>
                <a:cs typeface="Barlow"/>
                <a:sym typeface="Barlow"/>
              </a:rPr>
              <a:t>Output</a:t>
            </a:r>
            <a:r>
              <a:rPr lang="en" sz="1400">
                <a:solidFill>
                  <a:srgbClr val="1A1B18"/>
                </a:solidFill>
                <a:latin typeface="Barlow"/>
                <a:ea typeface="Barlow"/>
                <a:cs typeface="Barlow"/>
                <a:sym typeface="Barlow"/>
              </a:rPr>
              <a:t>: A .string that contains all the extracted information</a:t>
            </a:r>
            <a:endParaRPr sz="1400">
              <a:solidFill>
                <a:schemeClr val="dk1"/>
              </a:solidFill>
              <a:latin typeface="Barlow"/>
              <a:ea typeface="Barlow"/>
              <a:cs typeface="Barlow"/>
              <a:sym typeface="Barlow"/>
            </a:endParaRPr>
          </a:p>
          <a:p>
            <a:pPr indent="0" lvl="0" marL="0" rtl="0" algn="just">
              <a:lnSpc>
                <a:spcPct val="150000"/>
              </a:lnSpc>
              <a:spcBef>
                <a:spcPts val="0"/>
              </a:spcBef>
              <a:spcAft>
                <a:spcPts val="0"/>
              </a:spcAft>
              <a:buNone/>
            </a:pPr>
            <a:r>
              <a:t/>
            </a:r>
            <a:endParaRPr sz="1400">
              <a:solidFill>
                <a:schemeClr val="dk1"/>
              </a:solidFill>
              <a:latin typeface="Barlow"/>
              <a:ea typeface="Barlow"/>
              <a:cs typeface="Barlow"/>
              <a:sym typeface="Barlow"/>
            </a:endParaRPr>
          </a:p>
        </p:txBody>
      </p:sp>
      <p:pic>
        <p:nvPicPr>
          <p:cNvPr id="397" name="Google Shape;397;p54"/>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pic>
        <p:nvPicPr>
          <p:cNvPr id="398" name="Google Shape;398;p54"/>
          <p:cNvPicPr preferRelativeResize="0"/>
          <p:nvPr/>
        </p:nvPicPr>
        <p:blipFill rotWithShape="1">
          <a:blip r:embed="rId4">
            <a:alphaModFix/>
          </a:blip>
          <a:srcRect b="0" l="0" r="0" t="0"/>
          <a:stretch/>
        </p:blipFill>
        <p:spPr>
          <a:xfrm>
            <a:off x="5311987" y="2113675"/>
            <a:ext cx="2890701" cy="2521525"/>
          </a:xfrm>
          <a:prstGeom prst="rect">
            <a:avLst/>
          </a:prstGeom>
          <a:noFill/>
          <a:ln>
            <a:noFill/>
          </a:ln>
        </p:spPr>
      </p:pic>
      <p:pic>
        <p:nvPicPr>
          <p:cNvPr id="399" name="Google Shape;399;p54"/>
          <p:cNvPicPr preferRelativeResize="0"/>
          <p:nvPr/>
        </p:nvPicPr>
        <p:blipFill rotWithShape="1">
          <a:blip r:embed="rId5">
            <a:alphaModFix/>
          </a:blip>
          <a:srcRect b="0" l="0" r="0" t="0"/>
          <a:stretch/>
        </p:blipFill>
        <p:spPr>
          <a:xfrm>
            <a:off x="6435916" y="682025"/>
            <a:ext cx="642834" cy="662095"/>
          </a:xfrm>
          <a:prstGeom prst="rect">
            <a:avLst/>
          </a:prstGeom>
          <a:noFill/>
          <a:ln>
            <a:noFill/>
          </a:ln>
        </p:spPr>
      </p:pic>
      <p:sp>
        <p:nvSpPr>
          <p:cNvPr id="400" name="Google Shape;400;p54"/>
          <p:cNvSpPr txBox="1"/>
          <p:nvPr/>
        </p:nvSpPr>
        <p:spPr>
          <a:xfrm>
            <a:off x="6071531" y="1548188"/>
            <a:ext cx="2968800" cy="200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300">
                <a:latin typeface="Overpass Light"/>
                <a:ea typeface="Overpass Light"/>
                <a:cs typeface="Overpass Light"/>
                <a:sym typeface="Overpass Light"/>
              </a:rPr>
              <a:t>PyMuPDF</a:t>
            </a:r>
            <a:endParaRPr sz="700"/>
          </a:p>
        </p:txBody>
      </p:sp>
      <p:cxnSp>
        <p:nvCxnSpPr>
          <p:cNvPr id="401" name="Google Shape;401;p54"/>
          <p:cNvCxnSpPr/>
          <p:nvPr/>
        </p:nvCxnSpPr>
        <p:spPr>
          <a:xfrm>
            <a:off x="6751338" y="1548200"/>
            <a:ext cx="12000" cy="484800"/>
          </a:xfrm>
          <a:prstGeom prst="straightConnector1">
            <a:avLst/>
          </a:prstGeom>
          <a:noFill/>
          <a:ln cap="rnd" cmpd="sng" w="47625">
            <a:solidFill>
              <a:srgbClr val="000000"/>
            </a:solidFill>
            <a:prstDash val="solid"/>
            <a:round/>
            <a:headEnd len="sm" w="sm"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5"/>
          <p:cNvSpPr txBox="1"/>
          <p:nvPr>
            <p:ph idx="4294967295"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407" name="Google Shape;407;p55"/>
          <p:cNvSpPr txBox="1"/>
          <p:nvPr>
            <p:ph idx="4294967295" type="body"/>
          </p:nvPr>
        </p:nvSpPr>
        <p:spPr>
          <a:xfrm>
            <a:off x="713250" y="1272925"/>
            <a:ext cx="7090200" cy="3295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Public Sans"/>
              <a:buChar char="●"/>
            </a:pPr>
            <a:r>
              <a:rPr b="1" lang="en" sz="1400">
                <a:solidFill>
                  <a:srgbClr val="1A1B18"/>
                </a:solidFill>
                <a:latin typeface="Barlow"/>
                <a:ea typeface="Barlow"/>
                <a:cs typeface="Barlow"/>
                <a:sym typeface="Barlow"/>
              </a:rPr>
              <a:t>Text cleaning</a:t>
            </a:r>
            <a:r>
              <a:rPr lang="en" sz="1400">
                <a:solidFill>
                  <a:srgbClr val="1A1B18"/>
                </a:solidFill>
                <a:latin typeface="Barlow"/>
                <a:ea typeface="Barlow"/>
                <a:cs typeface="Barlow"/>
                <a:sym typeface="Barlow"/>
              </a:rPr>
              <a:t>: Drop special characters, non-English sentences, </a:t>
            </a:r>
            <a:r>
              <a:rPr lang="en" sz="1400">
                <a:solidFill>
                  <a:srgbClr val="1A1B18"/>
                </a:solidFill>
                <a:latin typeface="Barlow"/>
                <a:ea typeface="Barlow"/>
                <a:cs typeface="Barlow"/>
                <a:sym typeface="Barlow"/>
              </a:rPr>
              <a:t>and</a:t>
            </a:r>
            <a:r>
              <a:rPr lang="en" sz="1400">
                <a:solidFill>
                  <a:srgbClr val="1A1B18"/>
                </a:solidFill>
                <a:latin typeface="Barlow"/>
                <a:ea typeface="Barlow"/>
                <a:cs typeface="Barlow"/>
                <a:sym typeface="Barlow"/>
              </a:rPr>
              <a:t> lowercase text</a:t>
            </a:r>
            <a:endParaRPr sz="1400">
              <a:solidFill>
                <a:srgbClr val="1A1B18"/>
              </a:solidFill>
              <a:latin typeface="Barlow"/>
              <a:ea typeface="Barlow"/>
              <a:cs typeface="Barlow"/>
              <a:sym typeface="Barlow"/>
            </a:endParaRPr>
          </a:p>
          <a:p>
            <a:pPr indent="-317500" lvl="0" marL="457200" rtl="0" algn="l">
              <a:lnSpc>
                <a:spcPct val="150000"/>
              </a:lnSpc>
              <a:spcBef>
                <a:spcPts val="0"/>
              </a:spcBef>
              <a:spcAft>
                <a:spcPts val="0"/>
              </a:spcAft>
              <a:buClr>
                <a:srgbClr val="1A1B18"/>
              </a:buClr>
              <a:buSzPts val="1400"/>
              <a:buFont typeface="Public Sans"/>
              <a:buChar char="●"/>
            </a:pPr>
            <a:r>
              <a:rPr b="1" lang="en" sz="1400">
                <a:solidFill>
                  <a:srgbClr val="1A1B18"/>
                </a:solidFill>
                <a:latin typeface="Barlow"/>
                <a:ea typeface="Barlow"/>
                <a:cs typeface="Barlow"/>
                <a:sym typeface="Barlow"/>
              </a:rPr>
              <a:t>Tokenization: </a:t>
            </a:r>
            <a:r>
              <a:rPr lang="en" sz="1400">
                <a:solidFill>
                  <a:srgbClr val="1A1B18"/>
                </a:solidFill>
                <a:latin typeface="Barlow"/>
                <a:ea typeface="Barlow"/>
                <a:cs typeface="Barlow"/>
                <a:sym typeface="Barlow"/>
              </a:rPr>
              <a:t>Break the text into smaller chunks for machine learning models</a:t>
            </a:r>
            <a:endParaRPr sz="1400">
              <a:solidFill>
                <a:srgbClr val="1A1B18"/>
              </a:solidFill>
              <a:latin typeface="Barlow"/>
              <a:ea typeface="Barlow"/>
              <a:cs typeface="Barlow"/>
              <a:sym typeface="Barlow"/>
            </a:endParaRPr>
          </a:p>
          <a:p>
            <a:pPr indent="-317500" lvl="0" marL="457200" rtl="0" algn="l">
              <a:lnSpc>
                <a:spcPct val="150000"/>
              </a:lnSpc>
              <a:spcBef>
                <a:spcPts val="0"/>
              </a:spcBef>
              <a:spcAft>
                <a:spcPts val="0"/>
              </a:spcAft>
              <a:buClr>
                <a:srgbClr val="1A1B18"/>
              </a:buClr>
              <a:buSzPts val="1400"/>
              <a:buFont typeface="Public Sans"/>
              <a:buChar char="●"/>
            </a:pPr>
            <a:r>
              <a:rPr b="1" lang="en" sz="1400">
                <a:solidFill>
                  <a:srgbClr val="1A1B18"/>
                </a:solidFill>
                <a:latin typeface="Barlow"/>
                <a:ea typeface="Barlow"/>
                <a:cs typeface="Barlow"/>
                <a:sym typeface="Barlow"/>
              </a:rPr>
              <a:t>Stopwords Removal</a:t>
            </a:r>
            <a:r>
              <a:rPr lang="en" sz="1400">
                <a:solidFill>
                  <a:srgbClr val="1A1B18"/>
                </a:solidFill>
                <a:latin typeface="Barlow"/>
                <a:ea typeface="Barlow"/>
                <a:cs typeface="Barlow"/>
                <a:sym typeface="Barlow"/>
              </a:rPr>
              <a:t>: Remove words such as ‘in, ‘for’, to help our model read useful keywords only</a:t>
            </a:r>
            <a:endParaRPr sz="1400">
              <a:solidFill>
                <a:srgbClr val="1A1B18"/>
              </a:solidFill>
              <a:latin typeface="Barlow"/>
              <a:ea typeface="Barlow"/>
              <a:cs typeface="Barlow"/>
              <a:sym typeface="Barlow"/>
            </a:endParaRPr>
          </a:p>
          <a:p>
            <a:pPr indent="-317500" lvl="0" marL="457200" rtl="0" algn="l">
              <a:lnSpc>
                <a:spcPct val="150000"/>
              </a:lnSpc>
              <a:spcBef>
                <a:spcPts val="0"/>
              </a:spcBef>
              <a:spcAft>
                <a:spcPts val="0"/>
              </a:spcAft>
              <a:buClr>
                <a:srgbClr val="1A1B18"/>
              </a:buClr>
              <a:buSzPts val="1400"/>
              <a:buFont typeface="Public Sans"/>
              <a:buChar char="●"/>
            </a:pPr>
            <a:r>
              <a:rPr b="1" lang="en" sz="1400">
                <a:solidFill>
                  <a:srgbClr val="1A1B18"/>
                </a:solidFill>
                <a:latin typeface="Barlow"/>
                <a:ea typeface="Barlow"/>
                <a:cs typeface="Barlow"/>
                <a:sym typeface="Barlow"/>
              </a:rPr>
              <a:t>Lemmatization</a:t>
            </a:r>
            <a:r>
              <a:rPr lang="en" sz="1400">
                <a:solidFill>
                  <a:srgbClr val="1A1B18"/>
                </a:solidFill>
                <a:latin typeface="Barlow"/>
                <a:ea typeface="Barlow"/>
                <a:cs typeface="Barlow"/>
                <a:sym typeface="Barlow"/>
              </a:rPr>
              <a:t>: </a:t>
            </a:r>
            <a:r>
              <a:rPr lang="en" sz="1400">
                <a:latin typeface="Barlow"/>
                <a:ea typeface="Barlow"/>
                <a:cs typeface="Barlow"/>
                <a:sym typeface="Barlow"/>
              </a:rPr>
              <a:t>Brings words to their dictionary form with the goal of boosting text mining models</a:t>
            </a:r>
            <a:endParaRPr sz="1400">
              <a:latin typeface="Barlow"/>
              <a:ea typeface="Barlow"/>
              <a:cs typeface="Barlow"/>
              <a:sym typeface="Barlow"/>
            </a:endParaRPr>
          </a:p>
        </p:txBody>
      </p:sp>
      <p:pic>
        <p:nvPicPr>
          <p:cNvPr id="408" name="Google Shape;408;p55"/>
          <p:cNvPicPr preferRelativeResize="0"/>
          <p:nvPr/>
        </p:nvPicPr>
        <p:blipFill rotWithShape="1">
          <a:blip r:embed="rId3">
            <a:alphaModFix/>
          </a:blip>
          <a:srcRect b="45315" l="0" r="0" t="18300"/>
          <a:stretch/>
        </p:blipFill>
        <p:spPr>
          <a:xfrm>
            <a:off x="7933975" y="360550"/>
            <a:ext cx="1106350" cy="402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